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5" r:id="rId2"/>
    <p:sldId id="269" r:id="rId3"/>
    <p:sldId id="270" r:id="rId4"/>
    <p:sldId id="258" r:id="rId5"/>
    <p:sldId id="259" r:id="rId6"/>
    <p:sldId id="260" r:id="rId7"/>
    <p:sldId id="266" r:id="rId8"/>
    <p:sldId id="279" r:id="rId9"/>
    <p:sldId id="280" r:id="rId10"/>
    <p:sldId id="281" r:id="rId11"/>
    <p:sldId id="284" r:id="rId12"/>
    <p:sldId id="271" r:id="rId13"/>
    <p:sldId id="272" r:id="rId14"/>
    <p:sldId id="273" r:id="rId15"/>
    <p:sldId id="274" r:id="rId16"/>
    <p:sldId id="275" r:id="rId17"/>
    <p:sldId id="276" r:id="rId18"/>
    <p:sldId id="277" r:id="rId1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74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471C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471C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471C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427979"/>
            <a:ext cx="1018540" cy="1430020"/>
          </a:xfrm>
          <a:custGeom>
            <a:avLst/>
            <a:gdLst/>
            <a:ahLst/>
            <a:cxnLst/>
            <a:rect l="l" t="t" r="r" b="b"/>
            <a:pathLst>
              <a:path w="1018540" h="1430020">
                <a:moveTo>
                  <a:pt x="1018032" y="1207770"/>
                </a:moveTo>
                <a:lnTo>
                  <a:pt x="224980" y="1207770"/>
                </a:lnTo>
                <a:lnTo>
                  <a:pt x="224980" y="0"/>
                </a:lnTo>
                <a:lnTo>
                  <a:pt x="0" y="0"/>
                </a:lnTo>
                <a:lnTo>
                  <a:pt x="0" y="1207770"/>
                </a:lnTo>
                <a:lnTo>
                  <a:pt x="0" y="1430020"/>
                </a:lnTo>
                <a:lnTo>
                  <a:pt x="1018032" y="1430020"/>
                </a:lnTo>
                <a:lnTo>
                  <a:pt x="1018032" y="1207770"/>
                </a:lnTo>
                <a:close/>
              </a:path>
            </a:pathLst>
          </a:custGeom>
          <a:solidFill>
            <a:srgbClr val="F09D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173968" y="0"/>
            <a:ext cx="1018540" cy="1430020"/>
          </a:xfrm>
          <a:custGeom>
            <a:avLst/>
            <a:gdLst/>
            <a:ahLst/>
            <a:cxnLst/>
            <a:rect l="l" t="t" r="r" b="b"/>
            <a:pathLst>
              <a:path w="1018540" h="1430020">
                <a:moveTo>
                  <a:pt x="1018032" y="0"/>
                </a:moveTo>
                <a:lnTo>
                  <a:pt x="0" y="0"/>
                </a:lnTo>
                <a:lnTo>
                  <a:pt x="0" y="222250"/>
                </a:lnTo>
                <a:lnTo>
                  <a:pt x="793115" y="222250"/>
                </a:lnTo>
                <a:lnTo>
                  <a:pt x="793115" y="1430020"/>
                </a:lnTo>
                <a:lnTo>
                  <a:pt x="1018032" y="1430020"/>
                </a:lnTo>
                <a:lnTo>
                  <a:pt x="1018032" y="222250"/>
                </a:lnTo>
                <a:lnTo>
                  <a:pt x="1018032" y="0"/>
                </a:lnTo>
                <a:close/>
              </a:path>
            </a:pathLst>
          </a:custGeom>
          <a:solidFill>
            <a:srgbClr val="F09D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173968" y="5427979"/>
            <a:ext cx="1018540" cy="1428750"/>
          </a:xfrm>
          <a:custGeom>
            <a:avLst/>
            <a:gdLst/>
            <a:ahLst/>
            <a:cxnLst/>
            <a:rect l="l" t="t" r="r" b="b"/>
            <a:pathLst>
              <a:path w="1018540" h="1428750">
                <a:moveTo>
                  <a:pt x="1018032" y="0"/>
                </a:moveTo>
                <a:lnTo>
                  <a:pt x="825754" y="0"/>
                </a:lnTo>
                <a:lnTo>
                  <a:pt x="825754" y="1195070"/>
                </a:lnTo>
                <a:lnTo>
                  <a:pt x="0" y="1195070"/>
                </a:lnTo>
                <a:lnTo>
                  <a:pt x="0" y="1428750"/>
                </a:lnTo>
                <a:lnTo>
                  <a:pt x="1018032" y="1428750"/>
                </a:lnTo>
                <a:lnTo>
                  <a:pt x="1018032" y="1195070"/>
                </a:lnTo>
                <a:lnTo>
                  <a:pt x="1018032" y="0"/>
                </a:lnTo>
                <a:close/>
              </a:path>
            </a:pathLst>
          </a:custGeom>
          <a:solidFill>
            <a:srgbClr val="F09D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1057910" cy="1430020"/>
          </a:xfrm>
          <a:custGeom>
            <a:avLst/>
            <a:gdLst/>
            <a:ahLst/>
            <a:cxnLst/>
            <a:rect l="l" t="t" r="r" b="b"/>
            <a:pathLst>
              <a:path w="1057910" h="1430020">
                <a:moveTo>
                  <a:pt x="1057656" y="0"/>
                </a:moveTo>
                <a:lnTo>
                  <a:pt x="0" y="0"/>
                </a:lnTo>
                <a:lnTo>
                  <a:pt x="0" y="233680"/>
                </a:lnTo>
                <a:lnTo>
                  <a:pt x="0" y="1430020"/>
                </a:lnTo>
                <a:lnTo>
                  <a:pt x="230733" y="1430020"/>
                </a:lnTo>
                <a:lnTo>
                  <a:pt x="230733" y="233680"/>
                </a:lnTo>
                <a:lnTo>
                  <a:pt x="1057656" y="233680"/>
                </a:lnTo>
                <a:lnTo>
                  <a:pt x="1057656" y="0"/>
                </a:lnTo>
                <a:close/>
              </a:path>
            </a:pathLst>
          </a:custGeom>
          <a:solidFill>
            <a:srgbClr val="F09D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7636" y="219836"/>
            <a:ext cx="10396727" cy="87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471C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80886" y="1572895"/>
            <a:ext cx="5556884" cy="1830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C0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1828800"/>
            <a:ext cx="8478114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dirty="0"/>
              <a:t>Мастер-класс как показатель профессионального мастерства педагога дополнительного образования</a:t>
            </a:r>
            <a:endParaRPr sz="51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01E8A5-05DE-4268-8744-6ECE4A86FFAC}"/>
              </a:ext>
            </a:extLst>
          </p:cNvPr>
          <p:cNvSpPr txBox="1"/>
          <p:nvPr/>
        </p:nvSpPr>
        <p:spPr>
          <a:xfrm>
            <a:off x="4495800" y="4876800"/>
            <a:ext cx="678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Моисеева Виктория Владимировна,</a:t>
            </a:r>
          </a:p>
          <a:p>
            <a:r>
              <a:rPr lang="ru-RU" dirty="0"/>
              <a:t> заведующий отделом МБУДО «Центр детского творчества «</a:t>
            </a:r>
            <a:r>
              <a:rPr lang="ru-RU" dirty="0" err="1"/>
              <a:t>Азино</a:t>
            </a:r>
            <a:r>
              <a:rPr lang="ru-RU" dirty="0"/>
              <a:t>» Советского района г. Казани</a:t>
            </a:r>
          </a:p>
        </p:txBody>
      </p:sp>
    </p:spTree>
    <p:extLst>
      <p:ext uri="{BB962C8B-B14F-4D97-AF65-F5344CB8AC3E}">
        <p14:creationId xmlns:p14="http://schemas.microsoft.com/office/powerpoint/2010/main" val="681360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375920"/>
            <a:ext cx="9906000" cy="72135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125" dirty="0"/>
              <a:t>ЛИЧНЫЕ</a:t>
            </a:r>
            <a:r>
              <a:rPr sz="2400" spc="254" dirty="0"/>
              <a:t> </a:t>
            </a:r>
            <a:r>
              <a:rPr sz="2400" spc="130" dirty="0"/>
              <a:t>КАЧЕСТВА</a:t>
            </a:r>
            <a:r>
              <a:rPr sz="2400" spc="270" dirty="0"/>
              <a:t> </a:t>
            </a:r>
            <a:r>
              <a:rPr sz="2400" spc="130" dirty="0"/>
              <a:t>МАСТЕРА,</a:t>
            </a:r>
            <a:r>
              <a:rPr sz="2400" spc="250" dirty="0"/>
              <a:t> </a:t>
            </a:r>
            <a:r>
              <a:rPr sz="2400" spc="135" dirty="0"/>
              <a:t>СПОСОБСТВУЮЩИЕ </a:t>
            </a:r>
            <a:r>
              <a:rPr sz="2400" spc="-405" dirty="0"/>
              <a:t> </a:t>
            </a:r>
            <a:r>
              <a:rPr sz="2400" spc="135" dirty="0"/>
              <a:t>ЭФФЕКТИВНОСТИ</a:t>
            </a:r>
            <a:r>
              <a:rPr sz="2400" spc="270" dirty="0"/>
              <a:t> </a:t>
            </a:r>
            <a:r>
              <a:rPr sz="2400" spc="140" dirty="0"/>
              <a:t>МАСТЕР-КЛАССА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2413508" y="1145184"/>
            <a:ext cx="7842884" cy="5505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999490" indent="-228600">
              <a:lnSpc>
                <a:spcPct val="110000"/>
              </a:lnSpc>
              <a:spcBef>
                <a:spcPts val="100"/>
              </a:spcBef>
              <a:buClr>
                <a:srgbClr val="1200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spc="-10" dirty="0">
                <a:latin typeface="Corbel"/>
                <a:cs typeface="Corbel"/>
              </a:rPr>
              <a:t>владение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30" dirty="0">
                <a:latin typeface="Corbel"/>
                <a:cs typeface="Corbel"/>
              </a:rPr>
              <a:t>культурой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речи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и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работы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голосом </a:t>
            </a:r>
            <a:r>
              <a:rPr sz="2200" spc="-5" dirty="0">
                <a:latin typeface="Corbel"/>
                <a:cs typeface="Corbel"/>
              </a:rPr>
              <a:t>(тон,</a:t>
            </a:r>
            <a:r>
              <a:rPr sz="2200" spc="-10" dirty="0">
                <a:latin typeface="Corbel"/>
                <a:cs typeface="Corbel"/>
              </a:rPr>
              <a:t> сила,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выразительность,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дикция,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интонация,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техника речи);</a:t>
            </a:r>
            <a:endParaRPr sz="2200">
              <a:latin typeface="Corbel"/>
              <a:cs typeface="Corbel"/>
            </a:endParaRPr>
          </a:p>
          <a:p>
            <a:pPr marL="241300" marR="5080" indent="-228600">
              <a:lnSpc>
                <a:spcPct val="110000"/>
              </a:lnSpc>
              <a:spcBef>
                <a:spcPts val="700"/>
              </a:spcBef>
              <a:buClr>
                <a:srgbClr val="1200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spc="-15" dirty="0">
                <a:latin typeface="Corbel"/>
                <a:cs typeface="Corbel"/>
              </a:rPr>
              <a:t>свободное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владение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мимикой,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жестом,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способами управления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эмоциями;</a:t>
            </a:r>
            <a:endParaRPr sz="2200">
              <a:latin typeface="Corbel"/>
              <a:cs typeface="Corbel"/>
            </a:endParaRPr>
          </a:p>
          <a:p>
            <a:pPr marL="241300" marR="741680" indent="-228600">
              <a:lnSpc>
                <a:spcPct val="110100"/>
              </a:lnSpc>
              <a:spcBef>
                <a:spcPts val="690"/>
              </a:spcBef>
              <a:buClr>
                <a:srgbClr val="1200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spc="-10" dirty="0">
                <a:latin typeface="Corbel"/>
                <a:cs typeface="Corbel"/>
              </a:rPr>
              <a:t>владение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пантомимикой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(осанка,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умение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стоять,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spc="-25" dirty="0">
                <a:latin typeface="Corbel"/>
                <a:cs typeface="Corbel"/>
              </a:rPr>
              <a:t>сидеть, </a:t>
            </a:r>
            <a:r>
              <a:rPr sz="2200" spc="-430" dirty="0">
                <a:latin typeface="Corbel"/>
                <a:cs typeface="Corbel"/>
              </a:rPr>
              <a:t> </a:t>
            </a:r>
            <a:r>
              <a:rPr sz="2200" spc="-25" dirty="0">
                <a:latin typeface="Corbel"/>
                <a:cs typeface="Corbel"/>
              </a:rPr>
              <a:t>наблюдать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за </a:t>
            </a:r>
            <a:r>
              <a:rPr sz="2200" spc="-10" dirty="0">
                <a:latin typeface="Corbel"/>
                <a:cs typeface="Corbel"/>
              </a:rPr>
              <a:t>поведением</a:t>
            </a:r>
            <a:r>
              <a:rPr sz="2200" spc="3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участников);</a:t>
            </a:r>
            <a:endParaRPr sz="2200">
              <a:latin typeface="Corbel"/>
              <a:cs typeface="Corbel"/>
            </a:endParaRPr>
          </a:p>
          <a:p>
            <a:pPr marL="241300" indent="-228600">
              <a:spcBef>
                <a:spcPts val="975"/>
              </a:spcBef>
              <a:buClr>
                <a:srgbClr val="1200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Corbel"/>
                <a:cs typeface="Corbel"/>
              </a:rPr>
              <a:t>умение</a:t>
            </a:r>
            <a:r>
              <a:rPr sz="2200" spc="2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сосредоточиться</a:t>
            </a:r>
            <a:r>
              <a:rPr sz="2200" spc="3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на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предмете</a:t>
            </a:r>
            <a:r>
              <a:rPr sz="2200" spc="3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разговора;</a:t>
            </a:r>
            <a:endParaRPr sz="2200">
              <a:latin typeface="Corbel"/>
              <a:cs typeface="Corbel"/>
            </a:endParaRPr>
          </a:p>
          <a:p>
            <a:pPr marL="241300" marR="549275" indent="-228600">
              <a:lnSpc>
                <a:spcPct val="110100"/>
              </a:lnSpc>
              <a:spcBef>
                <a:spcPts val="690"/>
              </a:spcBef>
              <a:buClr>
                <a:srgbClr val="1200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Corbel"/>
                <a:cs typeface="Corbel"/>
              </a:rPr>
              <a:t>умение</a:t>
            </a:r>
            <a:r>
              <a:rPr sz="2200" spc="3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педагогической</a:t>
            </a:r>
            <a:r>
              <a:rPr sz="2200" spc="3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импровизации,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умение</a:t>
            </a:r>
            <a:r>
              <a:rPr sz="2200" spc="3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управлять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незапланированными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ситуациями;</a:t>
            </a:r>
            <a:endParaRPr sz="2200">
              <a:latin typeface="Corbel"/>
              <a:cs typeface="Corbel"/>
            </a:endParaRPr>
          </a:p>
          <a:p>
            <a:pPr marL="241300" indent="-228600">
              <a:spcBef>
                <a:spcPts val="960"/>
              </a:spcBef>
              <a:buClr>
                <a:srgbClr val="1200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spc="-10" dirty="0">
                <a:latin typeface="Corbel"/>
                <a:cs typeface="Corbel"/>
              </a:rPr>
              <a:t>психологическая</a:t>
            </a:r>
            <a:r>
              <a:rPr sz="2200" spc="3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зоркость,</a:t>
            </a:r>
            <a:r>
              <a:rPr sz="2200" spc="-5" dirty="0">
                <a:latin typeface="Corbel"/>
                <a:cs typeface="Corbel"/>
              </a:rPr>
              <a:t> умение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использовать</a:t>
            </a:r>
            <a:endParaRPr sz="2200">
              <a:latin typeface="Corbel"/>
              <a:cs typeface="Corbel"/>
            </a:endParaRPr>
          </a:p>
          <a:p>
            <a:pPr marL="241300">
              <a:spcBef>
                <a:spcPts val="265"/>
              </a:spcBef>
            </a:pPr>
            <a:r>
              <a:rPr sz="2200" spc="-10" dirty="0">
                <a:latin typeface="Corbel"/>
                <a:cs typeface="Corbel"/>
              </a:rPr>
              <a:t>психологические</a:t>
            </a:r>
            <a:r>
              <a:rPr sz="2200" spc="2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особенности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участников</a:t>
            </a:r>
            <a:r>
              <a:rPr sz="2200" spc="-5" dirty="0">
                <a:latin typeface="Corbel"/>
                <a:cs typeface="Corbel"/>
              </a:rPr>
              <a:t> мастер-класса;</a:t>
            </a:r>
            <a:endParaRPr sz="2200">
              <a:latin typeface="Corbel"/>
              <a:cs typeface="Corbel"/>
            </a:endParaRPr>
          </a:p>
          <a:p>
            <a:pPr marL="241300" indent="-228600">
              <a:spcBef>
                <a:spcPts val="975"/>
              </a:spcBef>
              <a:buClr>
                <a:srgbClr val="1200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spc="-15" dirty="0">
                <a:latin typeface="Corbel"/>
                <a:cs typeface="Corbel"/>
              </a:rPr>
              <a:t>коммуникативная</a:t>
            </a:r>
            <a:r>
              <a:rPr sz="2200" spc="25" dirty="0">
                <a:latin typeface="Corbel"/>
                <a:cs typeface="Corbel"/>
              </a:rPr>
              <a:t> </a:t>
            </a:r>
            <a:r>
              <a:rPr sz="2200" spc="-30" dirty="0">
                <a:latin typeface="Corbel"/>
                <a:cs typeface="Corbel"/>
              </a:rPr>
              <a:t>культура, </a:t>
            </a:r>
            <a:r>
              <a:rPr sz="2200" spc="-5" dirty="0">
                <a:latin typeface="Corbel"/>
                <a:cs typeface="Corbel"/>
              </a:rPr>
              <a:t>умение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вести </a:t>
            </a:r>
            <a:r>
              <a:rPr sz="2200" spc="-25" dirty="0">
                <a:latin typeface="Corbel"/>
                <a:cs typeface="Corbel"/>
              </a:rPr>
              <a:t>диалог,</a:t>
            </a:r>
            <a:r>
              <a:rPr sz="2200" spc="-15" dirty="0">
                <a:latin typeface="Corbel"/>
                <a:cs typeface="Corbel"/>
              </a:rPr>
              <a:t> дискуссию;</a:t>
            </a:r>
            <a:endParaRPr sz="2200">
              <a:latin typeface="Corbel"/>
              <a:cs typeface="Corbel"/>
            </a:endParaRPr>
          </a:p>
          <a:p>
            <a:pPr marL="241300" indent="-228600">
              <a:spcBef>
                <a:spcPts val="960"/>
              </a:spcBef>
              <a:buClr>
                <a:srgbClr val="1200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Corbel"/>
                <a:cs typeface="Corbel"/>
              </a:rPr>
              <a:t>чувство</a:t>
            </a:r>
            <a:r>
              <a:rPr sz="2200" spc="-4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времени.</a:t>
            </a:r>
            <a:endParaRPr sz="2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129998"/>
            <a:ext cx="10744200" cy="832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195"/>
              </a:lnSpc>
              <a:spcBef>
                <a:spcPts val="95"/>
              </a:spcBef>
            </a:pPr>
            <a:r>
              <a:rPr spc="114" dirty="0"/>
              <a:t>КРИТЕРИИ</a:t>
            </a:r>
            <a:r>
              <a:rPr spc="315" dirty="0"/>
              <a:t> </a:t>
            </a:r>
            <a:r>
              <a:rPr spc="114" dirty="0"/>
              <a:t>КАЧЕСТВА</a:t>
            </a:r>
            <a:r>
              <a:rPr spc="330" dirty="0"/>
              <a:t> </a:t>
            </a:r>
            <a:r>
              <a:rPr spc="120" dirty="0"/>
              <a:t>ПОДГОТОВКИ</a:t>
            </a:r>
            <a:endParaRPr dirty="0"/>
          </a:p>
          <a:p>
            <a:pPr marL="12700">
              <a:lnSpc>
                <a:spcPts val="3195"/>
              </a:lnSpc>
            </a:pPr>
            <a:r>
              <a:rPr spc="-5" dirty="0"/>
              <a:t>И</a:t>
            </a:r>
            <a:r>
              <a:rPr spc="280" dirty="0"/>
              <a:t> </a:t>
            </a:r>
            <a:r>
              <a:rPr spc="125" dirty="0"/>
              <a:t>ПРОВЕДЕНИЯ</a:t>
            </a:r>
            <a:r>
              <a:rPr spc="325" dirty="0"/>
              <a:t> </a:t>
            </a:r>
            <a:r>
              <a:rPr spc="130" dirty="0"/>
              <a:t>ПЕДАГОГИЧЕСКОГО</a:t>
            </a:r>
            <a:r>
              <a:rPr spc="335" dirty="0"/>
              <a:t> </a:t>
            </a:r>
            <a:r>
              <a:rPr spc="130" dirty="0"/>
              <a:t>МАСТЕР-КЛАССА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2269236" y="1159763"/>
            <a:ext cx="8153400" cy="0"/>
          </a:xfrm>
          <a:custGeom>
            <a:avLst/>
            <a:gdLst/>
            <a:ahLst/>
            <a:cxnLst/>
            <a:rect l="l" t="t" r="r" b="b"/>
            <a:pathLst>
              <a:path w="8153400">
                <a:moveTo>
                  <a:pt x="0" y="0"/>
                </a:moveTo>
                <a:lnTo>
                  <a:pt x="8153400" y="0"/>
                </a:lnTo>
              </a:path>
            </a:pathLst>
          </a:custGeom>
          <a:ln w="6096">
            <a:solidFill>
              <a:srgbClr val="009F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05608" y="1169923"/>
            <a:ext cx="137033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300" b="1" spc="-10" dirty="0">
                <a:latin typeface="Corbel"/>
                <a:cs typeface="Corbel"/>
              </a:rPr>
              <a:t>Презентативность</a:t>
            </a:r>
            <a:endParaRPr sz="13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51554" y="1194053"/>
            <a:ext cx="5713730" cy="3479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265"/>
              </a:lnSpc>
              <a:spcBef>
                <a:spcPts val="105"/>
              </a:spcBef>
            </a:pPr>
            <a:r>
              <a:rPr sz="1100" dirty="0">
                <a:latin typeface="Corbel"/>
                <a:cs typeface="Corbel"/>
              </a:rPr>
              <a:t>Выраженность</a:t>
            </a:r>
            <a:r>
              <a:rPr sz="1100" spc="-4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инновационной</a:t>
            </a:r>
            <a:r>
              <a:rPr sz="1100" spc="-2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идеи,</a:t>
            </a:r>
            <a:r>
              <a:rPr sz="1100" spc="-1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уровень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ее</a:t>
            </a:r>
            <a:r>
              <a:rPr sz="1100" spc="-1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представления,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культура</a:t>
            </a:r>
            <a:r>
              <a:rPr sz="1100" spc="-1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презентации</a:t>
            </a:r>
            <a:r>
              <a:rPr sz="1100" spc="-2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идеи,</a:t>
            </a:r>
            <a:endParaRPr sz="1100">
              <a:latin typeface="Corbel"/>
              <a:cs typeface="Corbel"/>
            </a:endParaRPr>
          </a:p>
          <a:p>
            <a:pPr marL="12700">
              <a:lnSpc>
                <a:spcPts val="1265"/>
              </a:lnSpc>
            </a:pPr>
            <a:r>
              <a:rPr sz="1100" dirty="0">
                <a:latin typeface="Corbel"/>
                <a:cs typeface="Corbel"/>
              </a:rPr>
              <a:t>популярность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идеи</a:t>
            </a:r>
            <a:r>
              <a:rPr sz="1100" spc="-1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в</a:t>
            </a:r>
            <a:r>
              <a:rPr sz="1100" spc="-1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педагогике,</a:t>
            </a:r>
            <a:r>
              <a:rPr sz="1100" spc="-3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методике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и практике</a:t>
            </a:r>
            <a:r>
              <a:rPr sz="1100" spc="-1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образования.</a:t>
            </a:r>
            <a:endParaRPr sz="1100">
              <a:latin typeface="Corbel"/>
              <a:cs typeface="Corbe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69236" y="1760220"/>
            <a:ext cx="8153400" cy="36830"/>
            <a:chOff x="745236" y="1760220"/>
            <a:chExt cx="8153400" cy="36830"/>
          </a:xfrm>
        </p:grpSpPr>
        <p:sp>
          <p:nvSpPr>
            <p:cNvPr id="7" name="object 7"/>
            <p:cNvSpPr/>
            <p:nvPr/>
          </p:nvSpPr>
          <p:spPr>
            <a:xfrm>
              <a:off x="2375915" y="1763268"/>
              <a:ext cx="6522720" cy="0"/>
            </a:xfrm>
            <a:custGeom>
              <a:avLst/>
              <a:gdLst/>
              <a:ahLst/>
              <a:cxnLst/>
              <a:rect l="l" t="t" r="r" b="b"/>
              <a:pathLst>
                <a:path w="6522720">
                  <a:moveTo>
                    <a:pt x="0" y="0"/>
                  </a:moveTo>
                  <a:lnTo>
                    <a:pt x="6522719" y="0"/>
                  </a:lnTo>
                </a:path>
              </a:pathLst>
            </a:custGeom>
            <a:ln w="6096">
              <a:solidFill>
                <a:srgbClr val="BBD5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45236" y="1793748"/>
              <a:ext cx="8153400" cy="0"/>
            </a:xfrm>
            <a:custGeom>
              <a:avLst/>
              <a:gdLst/>
              <a:ahLst/>
              <a:cxnLst/>
              <a:rect l="l" t="t" r="r" b="b"/>
              <a:pathLst>
                <a:path w="8153400">
                  <a:moveTo>
                    <a:pt x="0" y="0"/>
                  </a:moveTo>
                  <a:lnTo>
                    <a:pt x="8153400" y="0"/>
                  </a:lnTo>
                </a:path>
              </a:pathLst>
            </a:custGeom>
            <a:ln w="6096">
              <a:solidFill>
                <a:srgbClr val="00CD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305608" y="1803018"/>
            <a:ext cx="123063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300" b="1" spc="-10" dirty="0">
                <a:latin typeface="Corbel"/>
                <a:cs typeface="Corbel"/>
              </a:rPr>
              <a:t>Эксклюзивность</a:t>
            </a:r>
            <a:endParaRPr sz="1300">
              <a:latin typeface="Corbel"/>
              <a:cs typeface="Corbe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51555" y="1827402"/>
            <a:ext cx="5757545" cy="34798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35"/>
              </a:spcBef>
            </a:pPr>
            <a:r>
              <a:rPr sz="1100" dirty="0">
                <a:latin typeface="Corbel"/>
                <a:cs typeface="Corbel"/>
              </a:rPr>
              <a:t>Ярко выраженная </a:t>
            </a:r>
            <a:r>
              <a:rPr sz="1100" spc="-5" dirty="0">
                <a:latin typeface="Corbel"/>
                <a:cs typeface="Corbel"/>
              </a:rPr>
              <a:t>индивидуальность (масштаб </a:t>
            </a:r>
            <a:r>
              <a:rPr sz="1100" dirty="0">
                <a:latin typeface="Corbel"/>
                <a:cs typeface="Corbel"/>
              </a:rPr>
              <a:t>и уровень реализации идей). </a:t>
            </a:r>
            <a:r>
              <a:rPr sz="1100" spc="-5" dirty="0">
                <a:latin typeface="Corbel"/>
                <a:cs typeface="Corbel"/>
              </a:rPr>
              <a:t>Выбор, полнота </a:t>
            </a:r>
            <a:r>
              <a:rPr sz="1100" dirty="0">
                <a:latin typeface="Corbel"/>
                <a:cs typeface="Corbel"/>
              </a:rPr>
              <a:t>и </a:t>
            </a:r>
            <a:r>
              <a:rPr sz="1100" spc="-2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оригинальность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решения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инновационных</a:t>
            </a:r>
            <a:r>
              <a:rPr sz="1100" spc="-2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идей.</a:t>
            </a:r>
            <a:endParaRPr sz="1100">
              <a:latin typeface="Corbel"/>
              <a:cs typeface="Corbe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269236" y="2394204"/>
            <a:ext cx="8153400" cy="35560"/>
            <a:chOff x="745236" y="2394204"/>
            <a:chExt cx="8153400" cy="35560"/>
          </a:xfrm>
        </p:grpSpPr>
        <p:sp>
          <p:nvSpPr>
            <p:cNvPr id="12" name="object 12"/>
            <p:cNvSpPr/>
            <p:nvPr/>
          </p:nvSpPr>
          <p:spPr>
            <a:xfrm>
              <a:off x="2375915" y="2397252"/>
              <a:ext cx="6522720" cy="0"/>
            </a:xfrm>
            <a:custGeom>
              <a:avLst/>
              <a:gdLst/>
              <a:ahLst/>
              <a:cxnLst/>
              <a:rect l="l" t="t" r="r" b="b"/>
              <a:pathLst>
                <a:path w="6522720">
                  <a:moveTo>
                    <a:pt x="0" y="0"/>
                  </a:moveTo>
                  <a:lnTo>
                    <a:pt x="6522719" y="0"/>
                  </a:lnTo>
                </a:path>
              </a:pathLst>
            </a:custGeom>
            <a:ln w="6096">
              <a:solidFill>
                <a:srgbClr val="BBD5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5236" y="2426208"/>
              <a:ext cx="8153400" cy="0"/>
            </a:xfrm>
            <a:custGeom>
              <a:avLst/>
              <a:gdLst/>
              <a:ahLst/>
              <a:cxnLst/>
              <a:rect l="l" t="t" r="r" b="b"/>
              <a:pathLst>
                <a:path w="8153400">
                  <a:moveTo>
                    <a:pt x="0" y="0"/>
                  </a:moveTo>
                  <a:lnTo>
                    <a:pt x="8153400" y="0"/>
                  </a:lnTo>
                </a:path>
              </a:pathLst>
            </a:custGeom>
            <a:ln w="6096">
              <a:solidFill>
                <a:srgbClr val="00D3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305609" y="2436367"/>
            <a:ext cx="128841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300" b="1" spc="-10" dirty="0">
                <a:latin typeface="Corbel"/>
                <a:cs typeface="Corbel"/>
              </a:rPr>
              <a:t>Прогрессивность</a:t>
            </a:r>
            <a:endParaRPr sz="1300">
              <a:latin typeface="Corbel"/>
              <a:cs typeface="Corbe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51555" y="2460498"/>
            <a:ext cx="6132195" cy="50165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35"/>
              </a:spcBef>
            </a:pPr>
            <a:r>
              <a:rPr sz="1100" spc="-5" dirty="0">
                <a:latin typeface="Corbel"/>
                <a:cs typeface="Corbel"/>
              </a:rPr>
              <a:t>Актуальность </a:t>
            </a:r>
            <a:r>
              <a:rPr sz="1100" dirty="0">
                <a:latin typeface="Corbel"/>
                <a:cs typeface="Corbel"/>
              </a:rPr>
              <a:t>и научность содержания и приемов работы, </a:t>
            </a:r>
            <a:r>
              <a:rPr sz="1100" spc="-5" dirty="0">
                <a:latin typeface="Corbel"/>
                <a:cs typeface="Corbel"/>
              </a:rPr>
              <a:t>наличие </a:t>
            </a:r>
            <a:r>
              <a:rPr sz="1100" dirty="0">
                <a:latin typeface="Corbel"/>
                <a:cs typeface="Corbel"/>
              </a:rPr>
              <a:t>новых идей, выходящих </a:t>
            </a:r>
            <a:r>
              <a:rPr sz="1100" spc="-5" dirty="0">
                <a:latin typeface="Corbel"/>
                <a:cs typeface="Corbel"/>
              </a:rPr>
              <a:t>за рамки </a:t>
            </a:r>
            <a:r>
              <a:rPr sz="1100" spc="-2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стандарта </a:t>
            </a:r>
            <a:r>
              <a:rPr sz="1100" dirty="0">
                <a:latin typeface="Corbel"/>
                <a:cs typeface="Corbel"/>
              </a:rPr>
              <a:t>и</a:t>
            </a:r>
            <a:r>
              <a:rPr sz="1100" spc="-5" dirty="0">
                <a:latin typeface="Corbel"/>
                <a:cs typeface="Corbel"/>
              </a:rPr>
              <a:t> соответствующих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тенденциям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современного</a:t>
            </a:r>
            <a:r>
              <a:rPr sz="1100" spc="-2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образования </a:t>
            </a:r>
            <a:r>
              <a:rPr sz="1100" dirty="0">
                <a:latin typeface="Corbel"/>
                <a:cs typeface="Corbel"/>
              </a:rPr>
              <a:t>и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методике</a:t>
            </a:r>
            <a:r>
              <a:rPr sz="1100" spc="-1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обучения,</a:t>
            </a:r>
            <a:endParaRPr sz="1100">
              <a:latin typeface="Corbel"/>
              <a:cs typeface="Corbel"/>
            </a:endParaRPr>
          </a:p>
          <a:p>
            <a:pPr marL="12700">
              <a:lnSpc>
                <a:spcPts val="1190"/>
              </a:lnSpc>
            </a:pPr>
            <a:r>
              <a:rPr sz="1100" spc="-5" dirty="0">
                <a:latin typeface="Corbel"/>
                <a:cs typeface="Corbel"/>
              </a:rPr>
              <a:t>способность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мастера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не</a:t>
            </a:r>
            <a:r>
              <a:rPr sz="1100" spc="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только</a:t>
            </a:r>
            <a:r>
              <a:rPr sz="1100" spc="1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к </a:t>
            </a:r>
            <a:r>
              <a:rPr sz="1100" spc="-5" dirty="0">
                <a:latin typeface="Corbel"/>
                <a:cs typeface="Corbel"/>
              </a:rPr>
              <a:t>методическому,</a:t>
            </a:r>
            <a:r>
              <a:rPr sz="1100" spc="-1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но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и к</a:t>
            </a:r>
            <a:r>
              <a:rPr sz="1100" spc="1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научному</a:t>
            </a:r>
            <a:r>
              <a:rPr sz="1100" spc="-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обобщению</a:t>
            </a:r>
            <a:r>
              <a:rPr sz="110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собственного</a:t>
            </a:r>
            <a:r>
              <a:rPr sz="1100" spc="-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опыта.</a:t>
            </a:r>
            <a:endParaRPr sz="1100">
              <a:latin typeface="Corbel"/>
              <a:cs typeface="Corbe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269236" y="3026664"/>
            <a:ext cx="8153400" cy="35560"/>
            <a:chOff x="745236" y="3026664"/>
            <a:chExt cx="8153400" cy="35560"/>
          </a:xfrm>
        </p:grpSpPr>
        <p:sp>
          <p:nvSpPr>
            <p:cNvPr id="17" name="object 17"/>
            <p:cNvSpPr/>
            <p:nvPr/>
          </p:nvSpPr>
          <p:spPr>
            <a:xfrm>
              <a:off x="2375915" y="3029712"/>
              <a:ext cx="6522720" cy="0"/>
            </a:xfrm>
            <a:custGeom>
              <a:avLst/>
              <a:gdLst/>
              <a:ahLst/>
              <a:cxnLst/>
              <a:rect l="l" t="t" r="r" b="b"/>
              <a:pathLst>
                <a:path w="6522720">
                  <a:moveTo>
                    <a:pt x="0" y="0"/>
                  </a:moveTo>
                  <a:lnTo>
                    <a:pt x="6522719" y="0"/>
                  </a:lnTo>
                </a:path>
              </a:pathLst>
            </a:custGeom>
            <a:ln w="6096">
              <a:solidFill>
                <a:srgbClr val="BBD5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45236" y="3058668"/>
              <a:ext cx="8153400" cy="0"/>
            </a:xfrm>
            <a:custGeom>
              <a:avLst/>
              <a:gdLst/>
              <a:ahLst/>
              <a:cxnLst/>
              <a:rect l="l" t="t" r="r" b="b"/>
              <a:pathLst>
                <a:path w="8153400">
                  <a:moveTo>
                    <a:pt x="0" y="0"/>
                  </a:moveTo>
                  <a:lnTo>
                    <a:pt x="8153400" y="0"/>
                  </a:lnTo>
                </a:path>
              </a:pathLst>
            </a:custGeom>
            <a:ln w="6096">
              <a:solidFill>
                <a:srgbClr val="00DB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305609" y="3069462"/>
            <a:ext cx="144462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300" b="1" spc="-5" dirty="0">
                <a:latin typeface="Corbel"/>
                <a:cs typeface="Corbel"/>
              </a:rPr>
              <a:t>Мотивированность</a:t>
            </a:r>
            <a:endParaRPr sz="1300">
              <a:latin typeface="Corbel"/>
              <a:cs typeface="Corbe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51554" y="3093466"/>
            <a:ext cx="5906770" cy="34798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35"/>
              </a:spcBef>
            </a:pPr>
            <a:r>
              <a:rPr sz="1100" spc="-5" dirty="0">
                <a:latin typeface="Corbel"/>
                <a:cs typeface="Corbel"/>
              </a:rPr>
              <a:t>Наличие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приемов и </a:t>
            </a:r>
            <a:r>
              <a:rPr sz="1100" spc="-5" dirty="0">
                <a:latin typeface="Corbel"/>
                <a:cs typeface="Corbel"/>
              </a:rPr>
              <a:t>условий</a:t>
            </a:r>
            <a:r>
              <a:rPr sz="1100" spc="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мотивации,</a:t>
            </a:r>
            <a:r>
              <a:rPr sz="1100" spc="1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включения</a:t>
            </a:r>
            <a:r>
              <a:rPr sz="1100" spc="-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каждого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в</a:t>
            </a:r>
            <a:r>
              <a:rPr sz="1100" spc="-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активное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творчество</a:t>
            </a:r>
            <a:r>
              <a:rPr sz="1100" dirty="0">
                <a:latin typeface="Corbel"/>
                <a:cs typeface="Corbel"/>
              </a:rPr>
              <a:t> по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созданию </a:t>
            </a:r>
            <a:r>
              <a:rPr sz="1100" spc="-204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нового</a:t>
            </a:r>
            <a:r>
              <a:rPr sz="1100" spc="-1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продукта</a:t>
            </a:r>
            <a:r>
              <a:rPr sz="1100" spc="-3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деятельности.</a:t>
            </a:r>
            <a:endParaRPr sz="1100">
              <a:latin typeface="Corbel"/>
              <a:cs typeface="Corbe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269236" y="3659123"/>
            <a:ext cx="8153400" cy="36830"/>
            <a:chOff x="745236" y="3659123"/>
            <a:chExt cx="8153400" cy="36830"/>
          </a:xfrm>
        </p:grpSpPr>
        <p:sp>
          <p:nvSpPr>
            <p:cNvPr id="22" name="object 22"/>
            <p:cNvSpPr/>
            <p:nvPr/>
          </p:nvSpPr>
          <p:spPr>
            <a:xfrm>
              <a:off x="2375915" y="3662171"/>
              <a:ext cx="6522720" cy="0"/>
            </a:xfrm>
            <a:custGeom>
              <a:avLst/>
              <a:gdLst/>
              <a:ahLst/>
              <a:cxnLst/>
              <a:rect l="l" t="t" r="r" b="b"/>
              <a:pathLst>
                <a:path w="6522720">
                  <a:moveTo>
                    <a:pt x="0" y="0"/>
                  </a:moveTo>
                  <a:lnTo>
                    <a:pt x="6522719" y="0"/>
                  </a:lnTo>
                </a:path>
              </a:pathLst>
            </a:custGeom>
            <a:ln w="6096">
              <a:solidFill>
                <a:srgbClr val="BBD5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45236" y="3692651"/>
              <a:ext cx="8153400" cy="0"/>
            </a:xfrm>
            <a:custGeom>
              <a:avLst/>
              <a:gdLst/>
              <a:ahLst/>
              <a:cxnLst/>
              <a:rect l="l" t="t" r="r" b="b"/>
              <a:pathLst>
                <a:path w="8153400">
                  <a:moveTo>
                    <a:pt x="0" y="0"/>
                  </a:moveTo>
                  <a:lnTo>
                    <a:pt x="8153400" y="0"/>
                  </a:lnTo>
                </a:path>
              </a:pathLst>
            </a:custGeom>
            <a:ln w="6096">
              <a:solidFill>
                <a:srgbClr val="2DE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305609" y="3702558"/>
            <a:ext cx="117284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300" b="1" spc="-10" dirty="0">
                <a:latin typeface="Corbel"/>
                <a:cs typeface="Corbel"/>
              </a:rPr>
              <a:t>О</a:t>
            </a:r>
            <a:r>
              <a:rPr sz="1300" b="1" spc="-15" dirty="0">
                <a:latin typeface="Corbel"/>
                <a:cs typeface="Corbel"/>
              </a:rPr>
              <a:t>п</a:t>
            </a:r>
            <a:r>
              <a:rPr sz="1300" b="1" spc="-5" dirty="0">
                <a:latin typeface="Corbel"/>
                <a:cs typeface="Corbel"/>
              </a:rPr>
              <a:t>тим</a:t>
            </a:r>
            <a:r>
              <a:rPr sz="1300" b="1" dirty="0">
                <a:latin typeface="Corbel"/>
                <a:cs typeface="Corbel"/>
              </a:rPr>
              <a:t>а</a:t>
            </a:r>
            <a:r>
              <a:rPr sz="1300" b="1" spc="-10" dirty="0">
                <a:latin typeface="Corbel"/>
                <a:cs typeface="Corbel"/>
              </a:rPr>
              <a:t>льно</a:t>
            </a:r>
            <a:r>
              <a:rPr sz="1300" b="1" spc="-5" dirty="0">
                <a:latin typeface="Corbel"/>
                <a:cs typeface="Corbel"/>
              </a:rPr>
              <a:t>сть</a:t>
            </a:r>
            <a:endParaRPr sz="1300">
              <a:latin typeface="Corbel"/>
              <a:cs typeface="Corbe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051555" y="3726941"/>
            <a:ext cx="5683885" cy="34798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35"/>
              </a:spcBef>
            </a:pPr>
            <a:r>
              <a:rPr sz="1100" spc="-5" dirty="0">
                <a:latin typeface="Corbel"/>
                <a:cs typeface="Corbel"/>
              </a:rPr>
              <a:t>Достаточность</a:t>
            </a:r>
            <a:r>
              <a:rPr sz="1100" spc="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используемых</a:t>
            </a:r>
            <a:r>
              <a:rPr sz="1100" dirty="0">
                <a:latin typeface="Corbel"/>
                <a:cs typeface="Corbel"/>
              </a:rPr>
              <a:t> на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занятии</a:t>
            </a:r>
            <a:r>
              <a:rPr sz="1100" spc="1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средств,</a:t>
            </a:r>
            <a:r>
              <a:rPr sz="110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их</a:t>
            </a:r>
            <a:r>
              <a:rPr sz="1100" spc="1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сочетание,</a:t>
            </a:r>
            <a:r>
              <a:rPr sz="1100" spc="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связь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с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целью и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результатом </a:t>
            </a:r>
            <a:r>
              <a:rPr sz="1100" spc="-204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(промежуточным</a:t>
            </a:r>
            <a:r>
              <a:rPr sz="1100" spc="-4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и</a:t>
            </a:r>
            <a:r>
              <a:rPr sz="1100" spc="-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конечным).</a:t>
            </a:r>
            <a:endParaRPr sz="1100">
              <a:latin typeface="Corbel"/>
              <a:cs typeface="Corbe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269236" y="4293108"/>
            <a:ext cx="8153400" cy="35560"/>
            <a:chOff x="745236" y="4293108"/>
            <a:chExt cx="8153400" cy="35560"/>
          </a:xfrm>
        </p:grpSpPr>
        <p:sp>
          <p:nvSpPr>
            <p:cNvPr id="27" name="object 27"/>
            <p:cNvSpPr/>
            <p:nvPr/>
          </p:nvSpPr>
          <p:spPr>
            <a:xfrm>
              <a:off x="2375915" y="4296156"/>
              <a:ext cx="6522720" cy="0"/>
            </a:xfrm>
            <a:custGeom>
              <a:avLst/>
              <a:gdLst/>
              <a:ahLst/>
              <a:cxnLst/>
              <a:rect l="l" t="t" r="r" b="b"/>
              <a:pathLst>
                <a:path w="6522720">
                  <a:moveTo>
                    <a:pt x="0" y="0"/>
                  </a:moveTo>
                  <a:lnTo>
                    <a:pt x="6522719" y="0"/>
                  </a:lnTo>
                </a:path>
              </a:pathLst>
            </a:custGeom>
            <a:ln w="6096">
              <a:solidFill>
                <a:srgbClr val="BBD5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45236" y="4325112"/>
              <a:ext cx="8153400" cy="0"/>
            </a:xfrm>
            <a:custGeom>
              <a:avLst/>
              <a:gdLst/>
              <a:ahLst/>
              <a:cxnLst/>
              <a:rect l="l" t="t" r="r" b="b"/>
              <a:pathLst>
                <a:path w="8153400">
                  <a:moveTo>
                    <a:pt x="0" y="0"/>
                  </a:moveTo>
                  <a:lnTo>
                    <a:pt x="8153400" y="0"/>
                  </a:lnTo>
                </a:path>
              </a:pathLst>
            </a:custGeom>
            <a:ln w="6096">
              <a:solidFill>
                <a:srgbClr val="81E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305608" y="4335907"/>
            <a:ext cx="117729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300" b="1" spc="-5" dirty="0">
                <a:latin typeface="Corbel"/>
                <a:cs typeface="Corbel"/>
              </a:rPr>
              <a:t>Эффектив</a:t>
            </a:r>
            <a:r>
              <a:rPr sz="1300" b="1" spc="-10" dirty="0">
                <a:latin typeface="Corbel"/>
                <a:cs typeface="Corbel"/>
              </a:rPr>
              <a:t>ность</a:t>
            </a:r>
            <a:endParaRPr sz="1300">
              <a:latin typeface="Corbel"/>
              <a:cs typeface="Corbe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51555" y="4359909"/>
            <a:ext cx="6318885" cy="34798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35"/>
              </a:spcBef>
            </a:pPr>
            <a:r>
              <a:rPr sz="1100" spc="-5" dirty="0">
                <a:latin typeface="Corbel"/>
                <a:cs typeface="Corbel"/>
              </a:rPr>
              <a:t>Результативность</a:t>
            </a:r>
            <a:r>
              <a:rPr sz="1100" spc="2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деятельности</a:t>
            </a:r>
            <a:r>
              <a:rPr sz="1100" spc="-1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каждого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участника </a:t>
            </a:r>
            <a:r>
              <a:rPr sz="1100" spc="-5" dirty="0">
                <a:latin typeface="Corbel"/>
                <a:cs typeface="Corbel"/>
              </a:rPr>
              <a:t>мастер-класса </a:t>
            </a:r>
            <a:r>
              <a:rPr sz="1100" dirty="0">
                <a:latin typeface="Corbel"/>
                <a:cs typeface="Corbel"/>
              </a:rPr>
              <a:t>в</a:t>
            </a:r>
            <a:r>
              <a:rPr sz="1100" spc="1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сопоставлении</a:t>
            </a:r>
            <a:r>
              <a:rPr sz="110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со</a:t>
            </a:r>
            <a:r>
              <a:rPr sz="1100" spc="2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всеми </a:t>
            </a:r>
            <a:r>
              <a:rPr sz="1100" spc="-5" dirty="0">
                <a:latin typeface="Corbel"/>
                <a:cs typeface="Corbel"/>
              </a:rPr>
              <a:t>затратами </a:t>
            </a:r>
            <a:r>
              <a:rPr sz="1100" spc="-204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(всех</a:t>
            </a:r>
            <a:r>
              <a:rPr sz="1100" spc="-1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видов)</a:t>
            </a:r>
            <a:r>
              <a:rPr sz="1100" spc="-1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мастера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на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реализацию</a:t>
            </a:r>
            <a:r>
              <a:rPr sz="1100" spc="-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мастер-класса.</a:t>
            </a:r>
            <a:endParaRPr sz="1100">
              <a:latin typeface="Corbel"/>
              <a:cs typeface="Corbe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269236" y="4925567"/>
            <a:ext cx="8153400" cy="35560"/>
            <a:chOff x="745236" y="4925567"/>
            <a:chExt cx="8153400" cy="35560"/>
          </a:xfrm>
        </p:grpSpPr>
        <p:sp>
          <p:nvSpPr>
            <p:cNvPr id="32" name="object 32"/>
            <p:cNvSpPr/>
            <p:nvPr/>
          </p:nvSpPr>
          <p:spPr>
            <a:xfrm>
              <a:off x="2375915" y="4928615"/>
              <a:ext cx="6522720" cy="0"/>
            </a:xfrm>
            <a:custGeom>
              <a:avLst/>
              <a:gdLst/>
              <a:ahLst/>
              <a:cxnLst/>
              <a:rect l="l" t="t" r="r" b="b"/>
              <a:pathLst>
                <a:path w="6522720">
                  <a:moveTo>
                    <a:pt x="0" y="0"/>
                  </a:moveTo>
                  <a:lnTo>
                    <a:pt x="6522719" y="0"/>
                  </a:lnTo>
                </a:path>
              </a:pathLst>
            </a:custGeom>
            <a:ln w="6096">
              <a:solidFill>
                <a:srgbClr val="BBD5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45236" y="4957571"/>
              <a:ext cx="8153400" cy="0"/>
            </a:xfrm>
            <a:custGeom>
              <a:avLst/>
              <a:gdLst/>
              <a:ahLst/>
              <a:cxnLst/>
              <a:rect l="l" t="t" r="r" b="b"/>
              <a:pathLst>
                <a:path w="8153400">
                  <a:moveTo>
                    <a:pt x="0" y="0"/>
                  </a:moveTo>
                  <a:lnTo>
                    <a:pt x="8153400" y="0"/>
                  </a:lnTo>
                </a:path>
              </a:pathLst>
            </a:custGeom>
            <a:ln w="6096">
              <a:solidFill>
                <a:srgbClr val="D9F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2305609" y="4969002"/>
            <a:ext cx="128841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300" b="1" spc="-15" dirty="0">
                <a:latin typeface="Corbel"/>
                <a:cs typeface="Corbel"/>
              </a:rPr>
              <a:t>Технологичность</a:t>
            </a:r>
            <a:endParaRPr sz="1300">
              <a:latin typeface="Corbel"/>
              <a:cs typeface="Corbe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051555" y="4993004"/>
            <a:ext cx="6249035" cy="5022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65"/>
              </a:lnSpc>
              <a:spcBef>
                <a:spcPts val="100"/>
              </a:spcBef>
            </a:pPr>
            <a:r>
              <a:rPr sz="1100" spc="-5" dirty="0">
                <a:latin typeface="Corbel"/>
                <a:cs typeface="Corbel"/>
              </a:rPr>
              <a:t>Четкий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алгоритм</a:t>
            </a:r>
            <a:r>
              <a:rPr sz="1100" spc="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мастер-класса</a:t>
            </a:r>
            <a:r>
              <a:rPr sz="1100" spc="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(фазы,</a:t>
            </a:r>
            <a:r>
              <a:rPr sz="1100" spc="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этапы,</a:t>
            </a:r>
            <a:r>
              <a:rPr sz="1100" spc="1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процедуры),</a:t>
            </a:r>
            <a:r>
              <a:rPr sz="1100" spc="-3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наличие</a:t>
            </a:r>
            <a:r>
              <a:rPr sz="1100" spc="2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оригинальных</a:t>
            </a:r>
            <a:r>
              <a:rPr sz="1100" spc="-1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приемов</a:t>
            </a:r>
            <a:endParaRPr sz="1100">
              <a:latin typeface="Corbel"/>
              <a:cs typeface="Corbel"/>
            </a:endParaRPr>
          </a:p>
          <a:p>
            <a:pPr marL="12700" marR="5080">
              <a:lnSpc>
                <a:spcPts val="1220"/>
              </a:lnSpc>
              <a:spcBef>
                <a:spcPts val="70"/>
              </a:spcBef>
            </a:pPr>
            <a:r>
              <a:rPr sz="1100" spc="-5" dirty="0">
                <a:latin typeface="Corbel"/>
                <a:cs typeface="Corbel"/>
              </a:rPr>
              <a:t>актуализации, проблематизации </a:t>
            </a:r>
            <a:r>
              <a:rPr sz="1100" dirty="0">
                <a:latin typeface="Corbel"/>
                <a:cs typeface="Corbel"/>
              </a:rPr>
              <a:t>(определение противоречий и </a:t>
            </a:r>
            <a:r>
              <a:rPr sz="1100" spc="-5" dirty="0">
                <a:latin typeface="Corbel"/>
                <a:cs typeface="Corbel"/>
              </a:rPr>
              <a:t>пути их </a:t>
            </a:r>
            <a:r>
              <a:rPr sz="1100" dirty="0">
                <a:latin typeface="Corbel"/>
                <a:cs typeface="Corbel"/>
              </a:rPr>
              <a:t>разрешения),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приемов </a:t>
            </a:r>
            <a:r>
              <a:rPr sz="1100" spc="-5" dirty="0">
                <a:latin typeface="Corbel"/>
                <a:cs typeface="Corbel"/>
              </a:rPr>
              <a:t>поиска </a:t>
            </a:r>
            <a:r>
              <a:rPr sz="1100" spc="-21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и</a:t>
            </a:r>
            <a:r>
              <a:rPr sz="1100" spc="-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открытия,</a:t>
            </a:r>
            <a:r>
              <a:rPr sz="1100" spc="-1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удивления,</a:t>
            </a:r>
            <a:r>
              <a:rPr sz="1100" spc="-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озарения,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рефлексии.</a:t>
            </a:r>
            <a:endParaRPr sz="1100">
              <a:latin typeface="Corbel"/>
              <a:cs typeface="Corbe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2269236" y="5559552"/>
            <a:ext cx="8153400" cy="35560"/>
            <a:chOff x="745236" y="5559552"/>
            <a:chExt cx="8153400" cy="35560"/>
          </a:xfrm>
        </p:grpSpPr>
        <p:sp>
          <p:nvSpPr>
            <p:cNvPr id="37" name="object 37"/>
            <p:cNvSpPr/>
            <p:nvPr/>
          </p:nvSpPr>
          <p:spPr>
            <a:xfrm>
              <a:off x="2375915" y="5562600"/>
              <a:ext cx="6522720" cy="0"/>
            </a:xfrm>
            <a:custGeom>
              <a:avLst/>
              <a:gdLst/>
              <a:ahLst/>
              <a:cxnLst/>
              <a:rect l="l" t="t" r="r" b="b"/>
              <a:pathLst>
                <a:path w="6522720">
                  <a:moveTo>
                    <a:pt x="0" y="0"/>
                  </a:moveTo>
                  <a:lnTo>
                    <a:pt x="6522719" y="0"/>
                  </a:lnTo>
                </a:path>
              </a:pathLst>
            </a:custGeom>
            <a:ln w="6096">
              <a:solidFill>
                <a:srgbClr val="BBD5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45236" y="5591556"/>
              <a:ext cx="8153400" cy="0"/>
            </a:xfrm>
            <a:custGeom>
              <a:avLst/>
              <a:gdLst/>
              <a:ahLst/>
              <a:cxnLst/>
              <a:rect l="l" t="t" r="r" b="b"/>
              <a:pathLst>
                <a:path w="8153400">
                  <a:moveTo>
                    <a:pt x="0" y="0"/>
                  </a:moveTo>
                  <a:lnTo>
                    <a:pt x="8153400" y="0"/>
                  </a:lnTo>
                </a:path>
              </a:pathLst>
            </a:custGeom>
            <a:ln w="6096">
              <a:solidFill>
                <a:srgbClr val="F8B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2305608" y="5602020"/>
            <a:ext cx="112014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300" b="1" spc="-5" dirty="0">
                <a:latin typeface="Corbel"/>
                <a:cs typeface="Corbel"/>
              </a:rPr>
              <a:t>Артистичность</a:t>
            </a:r>
            <a:endParaRPr sz="1300">
              <a:latin typeface="Corbel"/>
              <a:cs typeface="Corbe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051555" y="5626405"/>
            <a:ext cx="5855335" cy="34798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35"/>
              </a:spcBef>
            </a:pPr>
            <a:r>
              <a:rPr sz="1100" dirty="0">
                <a:latin typeface="Corbel"/>
                <a:cs typeface="Corbel"/>
              </a:rPr>
              <a:t>Возвышенный</a:t>
            </a:r>
            <a:r>
              <a:rPr sz="1100" spc="-2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стиль,</a:t>
            </a:r>
            <a:r>
              <a:rPr sz="1100" spc="1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способность</a:t>
            </a:r>
            <a:r>
              <a:rPr sz="1100" spc="1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к</a:t>
            </a:r>
            <a:r>
              <a:rPr sz="1100" spc="2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импровизации,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степень</a:t>
            </a:r>
            <a:r>
              <a:rPr sz="1100" spc="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воздействия</a:t>
            </a:r>
            <a:r>
              <a:rPr sz="1100" spc="1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на</a:t>
            </a:r>
            <a:r>
              <a:rPr sz="1100" spc="1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аудиторию,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степень </a:t>
            </a:r>
            <a:r>
              <a:rPr sz="1100" spc="-204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готовности </a:t>
            </a:r>
            <a:r>
              <a:rPr sz="1100" dirty="0">
                <a:latin typeface="Corbel"/>
                <a:cs typeface="Corbel"/>
              </a:rPr>
              <a:t>к популяризации</a:t>
            </a:r>
            <a:r>
              <a:rPr sz="1100" spc="-2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своего</a:t>
            </a:r>
            <a:r>
              <a:rPr sz="1100" spc="-5" dirty="0">
                <a:latin typeface="Corbel"/>
                <a:cs typeface="Corbel"/>
              </a:rPr>
              <a:t> опыта</a:t>
            </a:r>
            <a:endParaRPr sz="1100">
              <a:latin typeface="Corbel"/>
              <a:cs typeface="Corbe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2269236" y="6192011"/>
            <a:ext cx="8153400" cy="35560"/>
            <a:chOff x="745236" y="6192011"/>
            <a:chExt cx="8153400" cy="35560"/>
          </a:xfrm>
        </p:grpSpPr>
        <p:sp>
          <p:nvSpPr>
            <p:cNvPr id="42" name="object 42"/>
            <p:cNvSpPr/>
            <p:nvPr/>
          </p:nvSpPr>
          <p:spPr>
            <a:xfrm>
              <a:off x="2375915" y="6195059"/>
              <a:ext cx="6522720" cy="0"/>
            </a:xfrm>
            <a:custGeom>
              <a:avLst/>
              <a:gdLst/>
              <a:ahLst/>
              <a:cxnLst/>
              <a:rect l="l" t="t" r="r" b="b"/>
              <a:pathLst>
                <a:path w="6522720">
                  <a:moveTo>
                    <a:pt x="0" y="0"/>
                  </a:moveTo>
                  <a:lnTo>
                    <a:pt x="6522719" y="0"/>
                  </a:lnTo>
                </a:path>
              </a:pathLst>
            </a:custGeom>
            <a:ln w="6096">
              <a:solidFill>
                <a:srgbClr val="BBD5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45236" y="6224015"/>
              <a:ext cx="8153400" cy="0"/>
            </a:xfrm>
            <a:custGeom>
              <a:avLst/>
              <a:gdLst/>
              <a:ahLst/>
              <a:cxnLst/>
              <a:rect l="l" t="t" r="r" b="b"/>
              <a:pathLst>
                <a:path w="8153400">
                  <a:moveTo>
                    <a:pt x="0" y="0"/>
                  </a:moveTo>
                  <a:lnTo>
                    <a:pt x="8153400" y="0"/>
                  </a:lnTo>
                </a:path>
              </a:pathLst>
            </a:custGeom>
            <a:ln w="6096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2305608" y="6235395"/>
            <a:ext cx="121031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300" b="1" spc="-15" dirty="0">
                <a:latin typeface="Corbel"/>
                <a:cs typeface="Corbel"/>
              </a:rPr>
              <a:t>Общая</a:t>
            </a:r>
            <a:r>
              <a:rPr sz="1300" b="1" spc="-40" dirty="0">
                <a:latin typeface="Corbel"/>
                <a:cs typeface="Corbel"/>
              </a:rPr>
              <a:t> </a:t>
            </a:r>
            <a:r>
              <a:rPr sz="1300" b="1" spc="-25" dirty="0">
                <a:latin typeface="Corbel"/>
                <a:cs typeface="Corbel"/>
              </a:rPr>
              <a:t>культура</a:t>
            </a:r>
            <a:endParaRPr sz="1300">
              <a:latin typeface="Corbel"/>
              <a:cs typeface="Corbe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051555" y="6259475"/>
            <a:ext cx="58197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dirty="0">
                <a:latin typeface="Corbel"/>
                <a:cs typeface="Corbel"/>
              </a:rPr>
              <a:t>Эрудиция,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нестандартность</a:t>
            </a:r>
            <a:r>
              <a:rPr sz="1100" spc="-1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мышления,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стиль</a:t>
            </a:r>
            <a:r>
              <a:rPr sz="1100" spc="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общения,</a:t>
            </a:r>
            <a:r>
              <a:rPr sz="1100" spc="-20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культура </a:t>
            </a:r>
            <a:r>
              <a:rPr sz="1100" dirty="0">
                <a:latin typeface="Corbel"/>
                <a:cs typeface="Corbel"/>
              </a:rPr>
              <a:t>интерпретации</a:t>
            </a:r>
            <a:r>
              <a:rPr sz="1100" spc="-25" dirty="0">
                <a:latin typeface="Corbel"/>
                <a:cs typeface="Corbel"/>
              </a:rPr>
              <a:t> </a:t>
            </a:r>
            <a:r>
              <a:rPr sz="1100" dirty="0">
                <a:latin typeface="Corbel"/>
                <a:cs typeface="Corbel"/>
              </a:rPr>
              <a:t>своего</a:t>
            </a:r>
            <a:r>
              <a:rPr sz="1100" spc="-15" dirty="0">
                <a:latin typeface="Corbel"/>
                <a:cs typeface="Corbel"/>
              </a:rPr>
              <a:t> </a:t>
            </a:r>
            <a:r>
              <a:rPr sz="1100" spc="-5" dirty="0">
                <a:latin typeface="Corbel"/>
                <a:cs typeface="Corbel"/>
              </a:rPr>
              <a:t>опыта.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899916" y="6827519"/>
            <a:ext cx="6522720" cy="0"/>
          </a:xfrm>
          <a:custGeom>
            <a:avLst/>
            <a:gdLst/>
            <a:ahLst/>
            <a:cxnLst/>
            <a:rect l="l" t="t" r="r" b="b"/>
            <a:pathLst>
              <a:path w="6522720">
                <a:moveTo>
                  <a:pt x="0" y="0"/>
                </a:moveTo>
                <a:lnTo>
                  <a:pt x="6522719" y="0"/>
                </a:lnTo>
              </a:path>
            </a:pathLst>
          </a:custGeom>
          <a:ln w="6096">
            <a:solidFill>
              <a:srgbClr val="BBD5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4580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559054"/>
            <a:ext cx="10304780" cy="5906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0979" indent="-208915">
              <a:lnSpc>
                <a:spcPts val="2245"/>
              </a:lnSpc>
              <a:spcBef>
                <a:spcPts val="95"/>
              </a:spcBef>
              <a:buAutoNum type="arabicPlain"/>
              <a:tabLst>
                <a:tab pos="221615" algn="l"/>
              </a:tabLst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</a:t>
            </a:r>
            <a:r>
              <a:rPr sz="2200" spc="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–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это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методическая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инновационная форма.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В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основе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любого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класса</a:t>
            </a:r>
            <a:r>
              <a:rPr sz="22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стоит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личность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педагога-новатора,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3A3838"/>
                </a:solidFill>
                <a:latin typeface="Times New Roman"/>
                <a:cs typeface="Times New Roman"/>
              </a:rPr>
              <a:t>которому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свойственно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новое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мышление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собственный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3A3838"/>
                </a:solidFill>
                <a:latin typeface="Times New Roman"/>
                <a:cs typeface="Times New Roman"/>
              </a:rPr>
              <a:t>взгляд</a:t>
            </a:r>
            <a:r>
              <a:rPr sz="22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на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тему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или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35" dirty="0">
                <a:solidFill>
                  <a:srgbClr val="3A3838"/>
                </a:solidFill>
                <a:latin typeface="Times New Roman"/>
                <a:cs typeface="Times New Roman"/>
              </a:rPr>
              <a:t>проблему.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Во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время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</a:t>
            </a:r>
            <a:r>
              <a:rPr sz="2200" spc="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педагоги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знакомятся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с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конкретной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технологией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или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3A3838"/>
                </a:solidFill>
                <a:latin typeface="Times New Roman"/>
                <a:cs typeface="Times New Roman"/>
              </a:rPr>
              <a:t>методикой,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3A3838"/>
                </a:solidFill>
                <a:latin typeface="Times New Roman"/>
                <a:cs typeface="Times New Roman"/>
              </a:rPr>
              <a:t>которые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подготовил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педагог-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мастер.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начале</a:t>
            </a:r>
            <a:r>
              <a:rPr sz="22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</a:t>
            </a:r>
            <a:r>
              <a:rPr sz="22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он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создает</a:t>
            </a:r>
            <a:r>
              <a:rPr sz="2200" spc="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проблемную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мотивирующую</a:t>
            </a:r>
            <a:r>
              <a:rPr sz="2200" spc="-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ситуацию,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25" dirty="0">
                <a:solidFill>
                  <a:srgbClr val="3A3838"/>
                </a:solidFill>
                <a:latin typeface="Times New Roman"/>
                <a:cs typeface="Times New Roman"/>
              </a:rPr>
              <a:t>которая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стимулирует</a:t>
            </a:r>
            <a:r>
              <a:rPr sz="22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участников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для</a:t>
            </a:r>
            <a:r>
              <a:rPr sz="2200" spc="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дальнейшего</a:t>
            </a:r>
            <a:r>
              <a:rPr sz="2200" spc="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выполнения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заданий,</a:t>
            </a:r>
            <a:r>
              <a:rPr sz="22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вызывает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2245"/>
              </a:lnSpc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их</a:t>
            </a:r>
            <a:r>
              <a:rPr sz="2200" spc="-4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интерес.</a:t>
            </a:r>
            <a:endParaRPr sz="2200" dirty="0">
              <a:latin typeface="Times New Roman"/>
              <a:cs typeface="Times New Roman"/>
            </a:endParaRPr>
          </a:p>
          <a:p>
            <a:pPr marL="220979" indent="-208915">
              <a:lnSpc>
                <a:spcPts val="2245"/>
              </a:lnSpc>
              <a:spcBef>
                <a:spcPts val="204"/>
              </a:spcBef>
              <a:buAutoNum type="arabicPlain" startAt="2"/>
              <a:tabLst>
                <a:tab pos="221615" algn="l"/>
              </a:tabLst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Любой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должен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состоять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из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заданий,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3A3838"/>
                </a:solidFill>
                <a:latin typeface="Times New Roman"/>
                <a:cs typeface="Times New Roman"/>
              </a:rPr>
              <a:t>которые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направляют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деятельность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участников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на решение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поставленной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цели.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Но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внутри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каждого</a:t>
            </a:r>
            <a:r>
              <a:rPr sz="2200" spc="4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задания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участники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абсолютно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свободны.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Они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самостоятельно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выбирают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пути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исследования,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средства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способы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для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достижения</a:t>
            </a:r>
            <a:r>
              <a:rPr sz="22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цели,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темп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работы,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ищут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ответы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на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проблемные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вопросы,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делают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выводы.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При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этом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педагог-мастер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предоставляет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им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методические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материалы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2245"/>
              </a:lnSpc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и разработки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для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дальнейшей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самостоятельной 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деятельности.</a:t>
            </a:r>
            <a:endParaRPr sz="2200" dirty="0">
              <a:latin typeface="Times New Roman"/>
              <a:cs typeface="Times New Roman"/>
            </a:endParaRPr>
          </a:p>
          <a:p>
            <a:pPr marL="12700" marR="1273175">
              <a:lnSpc>
                <a:spcPct val="70000"/>
              </a:lnSpc>
              <a:spcBef>
                <a:spcPts val="1000"/>
              </a:spcBef>
              <a:buAutoNum type="arabicPlain" startAt="3"/>
              <a:tabLst>
                <a:tab pos="221615" algn="l"/>
              </a:tabLst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30" dirty="0">
                <a:solidFill>
                  <a:srgbClr val="3A3838"/>
                </a:solidFill>
                <a:latin typeface="Times New Roman"/>
                <a:cs typeface="Times New Roman"/>
              </a:rPr>
              <a:t>результате</a:t>
            </a:r>
            <a:r>
              <a:rPr sz="2200" spc="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</a:t>
            </a:r>
            <a:r>
              <a:rPr sz="2200" spc="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педагоги</a:t>
            </a:r>
            <a:r>
              <a:rPr sz="22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совместно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осваивают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новую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для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них </a:t>
            </a:r>
            <a:r>
              <a:rPr sz="2200" spc="-5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технологию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или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методику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создают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собственный</a:t>
            </a:r>
            <a:r>
              <a:rPr sz="22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35" dirty="0">
                <a:solidFill>
                  <a:srgbClr val="3A3838"/>
                </a:solidFill>
                <a:latin typeface="Times New Roman"/>
                <a:cs typeface="Times New Roman"/>
              </a:rPr>
              <a:t>продукт.</a:t>
            </a:r>
            <a:endParaRPr sz="2200" dirty="0">
              <a:latin typeface="Times New Roman"/>
              <a:cs typeface="Times New Roman"/>
            </a:endParaRPr>
          </a:p>
          <a:p>
            <a:pPr marL="220979" indent="-208915">
              <a:lnSpc>
                <a:spcPts val="2245"/>
              </a:lnSpc>
              <a:spcBef>
                <a:spcPts val="215"/>
              </a:spcBef>
              <a:buAutoNum type="arabicPlain" startAt="3"/>
              <a:tabLst>
                <a:tab pos="221615" algn="l"/>
              </a:tabLst>
            </a:pP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Педагог-мастер</a:t>
            </a:r>
            <a:r>
              <a:rPr sz="2200" spc="4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должен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обеспечить</a:t>
            </a:r>
            <a:r>
              <a:rPr sz="2200" spc="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интерактивную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форму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общения</a:t>
            </a:r>
            <a:r>
              <a:rPr sz="2200" spc="6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40" dirty="0">
                <a:solidFill>
                  <a:srgbClr val="3A3838"/>
                </a:solidFill>
                <a:latin typeface="Times New Roman"/>
                <a:cs typeface="Times New Roman"/>
              </a:rPr>
              <a:t>ходе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класса,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90" dirty="0">
                <a:solidFill>
                  <a:srgbClr val="3A3838"/>
                </a:solidFill>
                <a:latin typeface="Times New Roman"/>
                <a:cs typeface="Times New Roman"/>
              </a:rPr>
              <a:t>т.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е.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дать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возможность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участникам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практически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познакомиться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с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предлагаемыми</a:t>
            </a:r>
            <a:r>
              <a:rPr sz="22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технологией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и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приемами.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Таким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образом,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процессе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не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нужно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сообщать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участникам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новые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знания.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Знания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или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умения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они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получают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сами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с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помощью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всех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участников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 мероприятия.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У</a:t>
            </a:r>
            <a:r>
              <a:rPr sz="22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каждого</a:t>
            </a:r>
            <a:r>
              <a:rPr sz="2200" spc="4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педагога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должна</a:t>
            </a:r>
            <a:r>
              <a:rPr sz="22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быть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возможность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A3838"/>
                </a:solidFill>
                <a:latin typeface="Times New Roman"/>
                <a:cs typeface="Times New Roman"/>
              </a:rPr>
              <a:t>высказать</a:t>
            </a:r>
            <a:r>
              <a:rPr sz="2200" spc="4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собственное</a:t>
            </a:r>
            <a:r>
              <a:rPr sz="2200" spc="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мнение,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обозначить</a:t>
            </a:r>
            <a:r>
              <a:rPr sz="2200" spc="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свою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позицию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2200" spc="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3A3838"/>
                </a:solidFill>
                <a:latin typeface="Times New Roman"/>
                <a:cs typeface="Times New Roman"/>
              </a:rPr>
              <a:t>предложить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1850"/>
              </a:lnSpc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самостоятельное</a:t>
            </a:r>
            <a:r>
              <a:rPr sz="22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решение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проблемы,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заявленной</a:t>
            </a:r>
            <a:r>
              <a:rPr sz="2200" spc="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22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мастер-классе.</a:t>
            </a:r>
            <a:r>
              <a:rPr sz="2200" spc="4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40" dirty="0">
                <a:solidFill>
                  <a:srgbClr val="3A3838"/>
                </a:solidFill>
                <a:latin typeface="Times New Roman"/>
                <a:cs typeface="Times New Roman"/>
              </a:rPr>
              <a:t>Такой</a:t>
            </a:r>
            <a:r>
              <a:rPr sz="22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35" dirty="0">
                <a:solidFill>
                  <a:srgbClr val="3A3838"/>
                </a:solidFill>
                <a:latin typeface="Times New Roman"/>
                <a:cs typeface="Times New Roman"/>
              </a:rPr>
              <a:t>подход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2245"/>
              </a:lnSpc>
            </a:pPr>
            <a:r>
              <a:rPr sz="2200" spc="-5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является</a:t>
            </a:r>
            <a:r>
              <a:rPr sz="22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A3838"/>
                </a:solidFill>
                <a:latin typeface="Times New Roman"/>
                <a:cs typeface="Times New Roman"/>
              </a:rPr>
              <a:t>интерактивным.</a:t>
            </a:r>
            <a:endParaRPr sz="2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74421" y="4914087"/>
            <a:ext cx="11232515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indent="-170815">
              <a:lnSpc>
                <a:spcPct val="100000"/>
              </a:lnSpc>
              <a:spcBef>
                <a:spcPts val="100"/>
              </a:spcBef>
              <a:buAutoNum type="arabicPlain"/>
              <a:tabLst>
                <a:tab pos="183515" algn="l"/>
              </a:tabLst>
            </a:pP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краткий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3A3838"/>
                </a:solidFill>
                <a:latin typeface="Times New Roman"/>
                <a:cs typeface="Times New Roman"/>
              </a:rPr>
              <a:t>ввод</a:t>
            </a:r>
            <a:r>
              <a:rPr sz="18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18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тему</a:t>
            </a:r>
            <a:r>
              <a:rPr sz="18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</a:t>
            </a:r>
            <a:endParaRPr sz="1800">
              <a:latin typeface="Times New Roman"/>
              <a:cs typeface="Times New Roman"/>
            </a:endParaRPr>
          </a:p>
          <a:p>
            <a:pPr marL="12700" marR="239395">
              <a:lnSpc>
                <a:spcPct val="100000"/>
              </a:lnSpc>
              <a:spcBef>
                <a:spcPts val="5"/>
              </a:spcBef>
              <a:buAutoNum type="arabicPlain"/>
              <a:tabLst>
                <a:tab pos="183515" algn="l"/>
              </a:tabLst>
            </a:pP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показ</a:t>
            </a:r>
            <a:r>
              <a:rPr sz="18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технологии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3A3838"/>
                </a:solidFill>
                <a:latin typeface="Times New Roman"/>
                <a:cs typeface="Times New Roman"/>
              </a:rPr>
              <a:t>процесса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 (это</a:t>
            </a:r>
            <a:r>
              <a:rPr sz="18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3A3838"/>
                </a:solidFill>
                <a:latin typeface="Times New Roman"/>
                <a:cs typeface="Times New Roman"/>
              </a:rPr>
              <a:t>может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быть</a:t>
            </a:r>
            <a:r>
              <a:rPr sz="18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как</a:t>
            </a:r>
            <a:r>
              <a:rPr sz="18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ваша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демонстрация,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3A3838"/>
                </a:solidFill>
                <a:latin typeface="Times New Roman"/>
                <a:cs typeface="Times New Roman"/>
              </a:rPr>
              <a:t>так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3A3838"/>
                </a:solidFill>
                <a:latin typeface="Times New Roman"/>
                <a:cs typeface="Times New Roman"/>
              </a:rPr>
              <a:t>раздаточный</a:t>
            </a:r>
            <a:r>
              <a:rPr sz="18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материал, по </a:t>
            </a:r>
            <a:r>
              <a:rPr sz="1800" spc="-25" dirty="0">
                <a:solidFill>
                  <a:srgbClr val="3A3838"/>
                </a:solidFill>
                <a:latin typeface="Times New Roman"/>
                <a:cs typeface="Times New Roman"/>
              </a:rPr>
              <a:t>которому </a:t>
            </a:r>
            <a:r>
              <a:rPr sz="1800" spc="-434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участники</a:t>
            </a:r>
            <a:r>
              <a:rPr sz="1800" spc="-4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выполняют</a:t>
            </a:r>
            <a:r>
              <a:rPr sz="18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действия)</a:t>
            </a:r>
            <a:endParaRPr sz="1800">
              <a:latin typeface="Times New Roman"/>
              <a:cs typeface="Times New Roman"/>
            </a:endParaRPr>
          </a:p>
          <a:p>
            <a:pPr marL="182880" indent="-170815">
              <a:lnSpc>
                <a:spcPct val="100000"/>
              </a:lnSpc>
              <a:buAutoNum type="arabicPlain"/>
              <a:tabLst>
                <a:tab pos="183515" algn="l"/>
              </a:tabLst>
            </a:pP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практическая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часть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подразумевает</a:t>
            </a:r>
            <a:r>
              <a:rPr sz="1800" spc="-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создание</a:t>
            </a:r>
            <a:r>
              <a:rPr sz="18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продукта,</a:t>
            </a:r>
            <a:r>
              <a:rPr sz="1800" spc="-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вашей</a:t>
            </a:r>
            <a:r>
              <a:rPr sz="18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общей</a:t>
            </a:r>
            <a:r>
              <a:rPr sz="18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деятельности</a:t>
            </a:r>
            <a:endParaRPr sz="1800">
              <a:latin typeface="Times New Roman"/>
              <a:cs typeface="Times New Roman"/>
            </a:endParaRPr>
          </a:p>
          <a:p>
            <a:pPr marL="182880" indent="-170815">
              <a:lnSpc>
                <a:spcPct val="100000"/>
              </a:lnSpc>
              <a:buAutoNum type="arabicPlain"/>
              <a:tabLst>
                <a:tab pos="183515" algn="l"/>
              </a:tabLst>
            </a:pP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афиширование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–</a:t>
            </a:r>
            <a:r>
              <a:rPr sz="18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это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презентация,</a:t>
            </a:r>
            <a:r>
              <a:rPr sz="18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представление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 продукта</a:t>
            </a:r>
            <a:r>
              <a:rPr sz="1800" spc="-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участниками,</a:t>
            </a:r>
            <a:r>
              <a:rPr sz="1800" spc="-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что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 они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получили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AutoNum type="arabicPlain"/>
              <a:tabLst>
                <a:tab pos="183515" algn="l"/>
              </a:tabLst>
            </a:pP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рефлексия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– 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обратная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связь, каждый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 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должен сказать, что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он </a:t>
            </a:r>
            <a:r>
              <a:rPr sz="1800" spc="5" dirty="0">
                <a:solidFill>
                  <a:srgbClr val="3A3838"/>
                </a:solidFill>
                <a:latin typeface="Times New Roman"/>
                <a:cs typeface="Times New Roman"/>
              </a:rPr>
              <a:t>узнал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или получил, </a:t>
            </a:r>
            <a:r>
              <a:rPr sz="1800" spc="-30" dirty="0">
                <a:solidFill>
                  <a:srgbClr val="3A3838"/>
                </a:solidFill>
                <a:latin typeface="Times New Roman"/>
                <a:cs typeface="Times New Roman"/>
              </a:rPr>
              <a:t>где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у 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себя </a:t>
            </a:r>
            <a:r>
              <a:rPr sz="1800" dirty="0">
                <a:solidFill>
                  <a:srgbClr val="3A3838"/>
                </a:solidFill>
                <a:latin typeface="Times New Roman"/>
                <a:cs typeface="Times New Roman"/>
              </a:rPr>
              <a:t>он </a:t>
            </a:r>
            <a:r>
              <a:rPr sz="1800" spc="-15" dirty="0">
                <a:solidFill>
                  <a:srgbClr val="3A3838"/>
                </a:solidFill>
                <a:latin typeface="Times New Roman"/>
                <a:cs typeface="Times New Roman"/>
              </a:rPr>
              <a:t>может </a:t>
            </a:r>
            <a:r>
              <a:rPr sz="1800" spc="-10" dirty="0">
                <a:solidFill>
                  <a:srgbClr val="3A3838"/>
                </a:solidFill>
                <a:latin typeface="Times New Roman"/>
                <a:cs typeface="Times New Roman"/>
              </a:rPr>
              <a:t>это </a:t>
            </a:r>
            <a:r>
              <a:rPr sz="1800" spc="-434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применить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32600"/>
            <a:chOff x="0" y="0"/>
            <a:chExt cx="12192000" cy="6832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320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147" y="0"/>
              <a:ext cx="12150851" cy="68320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5343" y="253761"/>
            <a:ext cx="11189335" cy="59817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15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Самый</a:t>
            </a:r>
            <a:r>
              <a:rPr sz="1500" b="1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ответственный</a:t>
            </a:r>
            <a:r>
              <a:rPr sz="1500" b="1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spc="-15" dirty="0">
                <a:solidFill>
                  <a:srgbClr val="3A3838"/>
                </a:solidFill>
                <a:latin typeface="Times New Roman"/>
                <a:cs typeface="Times New Roman"/>
              </a:rPr>
              <a:t>момент</a:t>
            </a:r>
            <a:r>
              <a:rPr sz="1500" b="1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3A3838"/>
                </a:solidFill>
                <a:latin typeface="Times New Roman"/>
                <a:cs typeface="Times New Roman"/>
              </a:rPr>
              <a:t>–</a:t>
            </a:r>
            <a:r>
              <a:rPr sz="1500" b="1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spc="-15" dirty="0">
                <a:solidFill>
                  <a:srgbClr val="3A3838"/>
                </a:solidFill>
                <a:latin typeface="Times New Roman"/>
                <a:cs typeface="Times New Roman"/>
              </a:rPr>
              <a:t>это</a:t>
            </a:r>
            <a:r>
              <a:rPr sz="1500" b="1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3A3838"/>
                </a:solidFill>
                <a:latin typeface="Times New Roman"/>
                <a:cs typeface="Times New Roman"/>
              </a:rPr>
              <a:t>тщательная</a:t>
            </a:r>
            <a:r>
              <a:rPr sz="1500" b="1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spc="-20" dirty="0">
                <a:solidFill>
                  <a:srgbClr val="3A3838"/>
                </a:solidFill>
                <a:latin typeface="Times New Roman"/>
                <a:cs typeface="Times New Roman"/>
              </a:rPr>
              <a:t>подготовка</a:t>
            </a:r>
            <a:r>
              <a:rPr sz="15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3A3838"/>
                </a:solidFill>
                <a:latin typeface="Times New Roman"/>
                <a:cs typeface="Times New Roman"/>
              </a:rPr>
              <a:t>к</a:t>
            </a:r>
            <a:r>
              <a:rPr sz="1500" b="1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spc="-20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мастер-классу,</a:t>
            </a:r>
            <a:r>
              <a:rPr sz="1500" b="1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spc="-15" dirty="0">
                <a:solidFill>
                  <a:srgbClr val="3A3838"/>
                </a:solidFill>
                <a:latin typeface="Times New Roman"/>
                <a:cs typeface="Times New Roman"/>
              </a:rPr>
              <a:t>которая</a:t>
            </a:r>
            <a:r>
              <a:rPr sz="15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3A3838"/>
                </a:solidFill>
                <a:latin typeface="Times New Roman"/>
                <a:cs typeface="Times New Roman"/>
              </a:rPr>
              <a:t>также</a:t>
            </a:r>
            <a:r>
              <a:rPr sz="1500" b="1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3A3838"/>
                </a:solidFill>
                <a:latin typeface="Times New Roman"/>
                <a:cs typeface="Times New Roman"/>
              </a:rPr>
              <a:t>осуществляется</a:t>
            </a:r>
            <a:r>
              <a:rPr sz="1500" b="1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1500" b="1" spc="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3A3838"/>
                </a:solidFill>
                <a:latin typeface="Times New Roman"/>
                <a:cs typeface="Times New Roman"/>
              </a:rPr>
              <a:t>несколько</a:t>
            </a:r>
            <a:r>
              <a:rPr sz="15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3A3838"/>
                </a:solidFill>
                <a:latin typeface="Times New Roman"/>
                <a:cs typeface="Times New Roman"/>
              </a:rPr>
              <a:t>этапов.</a:t>
            </a:r>
            <a:endParaRPr sz="1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  <a:tabLst>
                <a:tab pos="346075" algn="l"/>
              </a:tabLst>
            </a:pP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1.	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Определите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тему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мастер-класса.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Она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должна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быть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интересной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увлекательной,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отражать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проблему,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над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которой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вы</a:t>
            </a:r>
            <a:r>
              <a:rPr sz="1500" spc="5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работаете.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5343" y="758190"/>
            <a:ext cx="107613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Участники</a:t>
            </a:r>
            <a:r>
              <a:rPr sz="1500" spc="-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должны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заранее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знать,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что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им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покажут.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Тема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может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быть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любой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–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творческая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продуктивная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5343" y="918209"/>
            <a:ext cx="1057148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деятельность,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современная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образовательная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технология,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нетрадиционные</a:t>
            </a:r>
            <a:r>
              <a:rPr sz="1500" spc="-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педагогические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приемы,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авторские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формы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организации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5343" y="1078229"/>
            <a:ext cx="11236960" cy="4184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30"/>
              </a:lnSpc>
              <a:spcBef>
                <a:spcPts val="100"/>
              </a:spcBef>
            </a:pP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деятельности,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эффективное применение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технических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средств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обучения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5" dirty="0">
                <a:solidFill>
                  <a:srgbClr val="3A3838"/>
                </a:solidFill>
                <a:latin typeface="Times New Roman"/>
                <a:cs typeface="Times New Roman"/>
              </a:rPr>
              <a:t>т.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д.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Она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может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содержать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азы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по</a:t>
            </a:r>
            <a:r>
              <a:rPr sz="1500" spc="5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образованию</a:t>
            </a:r>
            <a:endParaRPr sz="1500" dirty="0">
              <a:latin typeface="Times New Roman"/>
              <a:cs typeface="Times New Roman"/>
            </a:endParaRPr>
          </a:p>
          <a:p>
            <a:pPr marL="12700" marR="139065">
              <a:lnSpc>
                <a:spcPct val="70000"/>
              </a:lnSpc>
              <a:spcBef>
                <a:spcPts val="270"/>
              </a:spcBef>
            </a:pP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дошкольников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быть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рассчитана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на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молодых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педагогов.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этом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случае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попробуйте</a:t>
            </a:r>
            <a:r>
              <a:rPr sz="1500" spc="-4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найти нестандартный</a:t>
            </a:r>
            <a:r>
              <a:rPr sz="1500" spc="-35" dirty="0">
                <a:solidFill>
                  <a:srgbClr val="3A3838"/>
                </a:solidFill>
                <a:latin typeface="Times New Roman"/>
                <a:cs typeface="Times New Roman"/>
              </a:rPr>
              <a:t> ход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или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альтернативные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точки </a:t>
            </a:r>
            <a:r>
              <a:rPr sz="1500" spc="-36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зрения.</a:t>
            </a:r>
            <a:endParaRPr sz="1500" dirty="0">
              <a:latin typeface="Times New Roman"/>
              <a:cs typeface="Times New Roman"/>
            </a:endParaRPr>
          </a:p>
          <a:p>
            <a:pPr marL="12700">
              <a:lnSpc>
                <a:spcPts val="1530"/>
              </a:lnSpc>
              <a:spcBef>
                <a:spcPts val="455"/>
              </a:spcBef>
            </a:pP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Соберите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информацию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по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теме.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Даже</a:t>
            </a:r>
            <a:r>
              <a:rPr sz="15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если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вы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совершенстве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владеете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практикой,</a:t>
            </a:r>
            <a:r>
              <a:rPr sz="1500" spc="-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обязательно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изучите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теоретическую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сторону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вопроса.</a:t>
            </a:r>
            <a:endParaRPr sz="1500" dirty="0">
              <a:latin typeface="Times New Roman"/>
              <a:cs typeface="Times New Roman"/>
            </a:endParaRPr>
          </a:p>
          <a:p>
            <a:pPr marL="12700">
              <a:lnSpc>
                <a:spcPts val="1530"/>
              </a:lnSpc>
            </a:pP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Это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поможет вам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детально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ответить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на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любой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вопрос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участника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 по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заявленной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проблеме.</a:t>
            </a:r>
            <a:endParaRPr sz="1500" dirty="0">
              <a:latin typeface="Times New Roman"/>
              <a:cs typeface="Times New Roman"/>
            </a:endParaRPr>
          </a:p>
          <a:p>
            <a:pPr marL="12700" marR="222250">
              <a:lnSpc>
                <a:spcPct val="70000"/>
              </a:lnSpc>
              <a:spcBef>
                <a:spcPts val="1010"/>
              </a:spcBef>
            </a:pP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Сформулируйте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цель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мастер-класса.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Задайте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себе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вопрос,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какого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результата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вы</a:t>
            </a:r>
            <a:r>
              <a:rPr sz="1500" spc="4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хотите</a:t>
            </a:r>
            <a:r>
              <a:rPr sz="1500" spc="-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добиться,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чему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научатся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что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узнают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участники </a:t>
            </a:r>
            <a:r>
              <a:rPr sz="1500" spc="-36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мастер-класса.</a:t>
            </a:r>
            <a:endParaRPr sz="1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Определите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задачи.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Они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помогут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реализации поставленной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цели.</a:t>
            </a:r>
            <a:endParaRPr sz="1500" dirty="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spcBef>
                <a:spcPts val="455"/>
              </a:spcBef>
              <a:buAutoNum type="arabicPeriod" startAt="2"/>
              <a:tabLst>
                <a:tab pos="203200" algn="l"/>
              </a:tabLst>
            </a:pP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Выделите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проблему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или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вопрос,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которые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представляют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интерес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для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аудитории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1500" spc="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введут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участников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тему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мастер-класса.</a:t>
            </a:r>
            <a:endParaRPr sz="1500" dirty="0">
              <a:latin typeface="Times New Roman"/>
              <a:cs typeface="Times New Roman"/>
            </a:endParaRPr>
          </a:p>
          <a:p>
            <a:pPr marL="202565" indent="-190500">
              <a:lnSpc>
                <a:spcPts val="1530"/>
              </a:lnSpc>
              <a:spcBef>
                <a:spcPts val="470"/>
              </a:spcBef>
              <a:buAutoNum type="arabicPeriod" startAt="2"/>
              <a:tabLst>
                <a:tab pos="203200" algn="l"/>
              </a:tabLst>
            </a:pP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Определите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форму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проведения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мастер-класса.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Подумайте,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каким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приемом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вы</a:t>
            </a:r>
            <a:r>
              <a:rPr sz="1500" spc="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сможете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заинтересовать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аудиторию.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Современная</a:t>
            </a:r>
            <a:endParaRPr sz="1500" dirty="0">
              <a:latin typeface="Times New Roman"/>
              <a:cs typeface="Times New Roman"/>
            </a:endParaRPr>
          </a:p>
          <a:p>
            <a:pPr marL="12700" marR="541655">
              <a:lnSpc>
                <a:spcPct val="70000"/>
              </a:lnSpc>
              <a:spcBef>
                <a:spcPts val="270"/>
              </a:spcBef>
            </a:pP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педагогика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допускает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разные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приемы. Чем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более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яркими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неожиданными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они </a:t>
            </a:r>
            <a:r>
              <a:rPr sz="1500" spc="-50" dirty="0">
                <a:solidFill>
                  <a:srgbClr val="3A3838"/>
                </a:solidFill>
                <a:latin typeface="Times New Roman"/>
                <a:cs typeface="Times New Roman"/>
              </a:rPr>
              <a:t>будут,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тем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скорее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вы</a:t>
            </a:r>
            <a:r>
              <a:rPr sz="1500" spc="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добьетесь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поставленной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цели.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Однако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должен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быть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методически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грамотным.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Поэтому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сумейте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обосновать,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для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чего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применяете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именно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этот 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прием.</a:t>
            </a:r>
            <a:endParaRPr sz="1500" dirty="0">
              <a:latin typeface="Times New Roman"/>
              <a:cs typeface="Times New Roman"/>
            </a:endParaRPr>
          </a:p>
          <a:p>
            <a:pPr marL="12700">
              <a:lnSpc>
                <a:spcPts val="1530"/>
              </a:lnSpc>
              <a:spcBef>
                <a:spcPts val="455"/>
              </a:spcBef>
            </a:pP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Подготовьте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необходимое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оборудование. Оборудование,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наглядные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пособия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1500" spc="4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материалы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должны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иллюстрировать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основные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направления</a:t>
            </a:r>
            <a:endParaRPr sz="1500" dirty="0">
              <a:latin typeface="Times New Roman"/>
              <a:cs typeface="Times New Roman"/>
            </a:endParaRPr>
          </a:p>
          <a:p>
            <a:pPr marL="12700">
              <a:lnSpc>
                <a:spcPts val="1260"/>
              </a:lnSpc>
            </a:pP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важные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этапы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вашей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работы.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Подготовьте 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выставку,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сделайте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несколько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пособий,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которые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продемонстрируют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процесс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на</a:t>
            </a:r>
            <a:r>
              <a:rPr sz="1500" spc="6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разных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его</a:t>
            </a:r>
            <a:endParaRPr sz="1500" dirty="0">
              <a:latin typeface="Times New Roman"/>
              <a:cs typeface="Times New Roman"/>
            </a:endParaRPr>
          </a:p>
          <a:p>
            <a:pPr marL="12700" marR="514350">
              <a:lnSpc>
                <a:spcPct val="70000"/>
              </a:lnSpc>
              <a:spcBef>
                <a:spcPts val="270"/>
              </a:spcBef>
            </a:pP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стадиях.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Это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может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быть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компьютерная</a:t>
            </a:r>
            <a:r>
              <a:rPr sz="1500" spc="-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презентация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или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видеофильм.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Подумайте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1500" spc="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решите,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какие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расходные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материалы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участники </a:t>
            </a:r>
            <a:r>
              <a:rPr sz="1500" spc="-36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должны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принести</a:t>
            </a:r>
            <a:r>
              <a:rPr sz="1500" spc="-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с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собой.</a:t>
            </a:r>
            <a:endParaRPr sz="1500" dirty="0">
              <a:latin typeface="Times New Roman"/>
              <a:cs typeface="Times New Roman"/>
            </a:endParaRPr>
          </a:p>
          <a:p>
            <a:pPr marL="202565" indent="-190500">
              <a:lnSpc>
                <a:spcPts val="1530"/>
              </a:lnSpc>
              <a:spcBef>
                <a:spcPts val="455"/>
              </a:spcBef>
              <a:buAutoNum type="arabicPeriod" startAt="4"/>
              <a:tabLst>
                <a:tab pos="203200" algn="l"/>
              </a:tabLst>
            </a:pP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Составьте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план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проведения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мастер-класса.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Без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него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вы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можете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что-то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пропустить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или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перепутать.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На</a:t>
            </a:r>
            <a:r>
              <a:rPr sz="1500" spc="4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основе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информации,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которую</a:t>
            </a:r>
            <a:endParaRPr sz="1500" dirty="0">
              <a:latin typeface="Times New Roman"/>
              <a:cs typeface="Times New Roman"/>
            </a:endParaRPr>
          </a:p>
          <a:p>
            <a:pPr marL="12700">
              <a:lnSpc>
                <a:spcPts val="1260"/>
              </a:lnSpc>
            </a:pP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вы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собрали,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составьте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структуру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вашего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мастер-класса.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Распишите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его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по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пунктам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обозначьте</a:t>
            </a:r>
            <a:r>
              <a:rPr sz="1500" spc="-3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примерное</a:t>
            </a:r>
            <a:r>
              <a:rPr sz="1500" spc="-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время,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которое</a:t>
            </a:r>
            <a:r>
              <a:rPr sz="1500" spc="-4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необходимо</a:t>
            </a:r>
            <a:endParaRPr sz="1500" dirty="0">
              <a:latin typeface="Times New Roman"/>
              <a:cs typeface="Times New Roman"/>
            </a:endParaRPr>
          </a:p>
          <a:p>
            <a:pPr marL="12700" marR="210820">
              <a:lnSpc>
                <a:spcPct val="70000"/>
              </a:lnSpc>
              <a:spcBef>
                <a:spcPts val="270"/>
              </a:spcBef>
            </a:pP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для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выполнения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каждого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шага.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Оставьте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запас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времени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для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непредвиденных обстоятельств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1500" spc="5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отступлений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от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темы,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ответов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на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вопросы </a:t>
            </a:r>
            <a:r>
              <a:rPr sz="1500" spc="-36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участников.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5343" y="5296027"/>
            <a:ext cx="1078357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Подготовьте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примерный </a:t>
            </a:r>
            <a:r>
              <a:rPr sz="1500" spc="-30" dirty="0">
                <a:solidFill>
                  <a:srgbClr val="3A3838"/>
                </a:solidFill>
                <a:latin typeface="Times New Roman"/>
                <a:cs typeface="Times New Roman"/>
              </a:rPr>
              <a:t>текст,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который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вы</a:t>
            </a:r>
            <a:r>
              <a:rPr sz="1500" spc="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30" dirty="0">
                <a:solidFill>
                  <a:srgbClr val="3A3838"/>
                </a:solidFill>
                <a:latin typeface="Times New Roman"/>
                <a:cs typeface="Times New Roman"/>
              </a:rPr>
              <a:t>будете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произносить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на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мастер-классе.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Заучивать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наизусть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его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не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нужно,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а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вот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произнести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5343" y="5456021"/>
            <a:ext cx="1103947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несколько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раз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перед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зеркалом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или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перед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коллегами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можно.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Это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позволит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почувствовать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себя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увереннее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1500" spc="4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услышать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возможные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ошибки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5343" y="5616041"/>
            <a:ext cx="68986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содержании выступления.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5" dirty="0">
                <a:solidFill>
                  <a:srgbClr val="3A3838"/>
                </a:solidFill>
                <a:latin typeface="Times New Roman"/>
                <a:cs typeface="Times New Roman"/>
              </a:rPr>
              <a:t>Главные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тезисы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запишите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на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листок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возьмите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с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собой.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5343" y="5902248"/>
            <a:ext cx="11236325" cy="414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30"/>
              </a:lnSpc>
              <a:spcBef>
                <a:spcPts val="100"/>
              </a:spcBef>
            </a:pP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5.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Подготовьте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заключительную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часть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мастер-класса.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В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конце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выступления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не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30" dirty="0">
                <a:solidFill>
                  <a:srgbClr val="3A3838"/>
                </a:solidFill>
                <a:latin typeface="Times New Roman"/>
                <a:cs typeface="Times New Roman"/>
              </a:rPr>
              <a:t>забудьте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похвалить</a:t>
            </a:r>
            <a:r>
              <a:rPr sz="15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всех</a:t>
            </a:r>
            <a:r>
              <a:rPr sz="15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участников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15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обсудить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A3838"/>
                </a:solidFill>
                <a:latin typeface="Times New Roman"/>
                <a:cs typeface="Times New Roman"/>
              </a:rPr>
              <a:t>результаты.</a:t>
            </a:r>
            <a:endParaRPr sz="1500" dirty="0">
              <a:latin typeface="Times New Roman"/>
              <a:cs typeface="Times New Roman"/>
            </a:endParaRPr>
          </a:p>
          <a:p>
            <a:pPr marL="12700">
              <a:lnSpc>
                <a:spcPts val="1530"/>
              </a:lnSpc>
            </a:pP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Отметьте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достоинства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каждой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работы.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Расскажите</a:t>
            </a:r>
            <a:r>
              <a:rPr sz="15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участникам,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как</a:t>
            </a:r>
            <a:r>
              <a:rPr sz="15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они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могут</a:t>
            </a:r>
            <a:r>
              <a:rPr sz="15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использовать</a:t>
            </a:r>
            <a:r>
              <a:rPr sz="15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A3838"/>
                </a:solidFill>
                <a:latin typeface="Times New Roman"/>
                <a:cs typeface="Times New Roman"/>
              </a:rPr>
              <a:t>продукт</a:t>
            </a:r>
            <a:r>
              <a:rPr sz="15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мастер-класса.</a:t>
            </a:r>
            <a:endParaRPr sz="15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320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4" y="0"/>
              <a:ext cx="12182856" cy="68579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548385"/>
            <a:ext cx="10302240" cy="4613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450"/>
              </a:lnSpc>
              <a:spcBef>
                <a:spcPts val="100"/>
              </a:spcBef>
              <a:buAutoNum type="arabicPlain"/>
              <a:tabLst>
                <a:tab pos="241300" algn="l"/>
              </a:tabLst>
            </a:pPr>
            <a:r>
              <a:rPr sz="2400" spc="-50" dirty="0">
                <a:solidFill>
                  <a:srgbClr val="3A3838"/>
                </a:solidFill>
                <a:latin typeface="Times New Roman"/>
                <a:cs typeface="Times New Roman"/>
              </a:rPr>
              <a:t>Когда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все участники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вовлечены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разрабатывают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3A3838"/>
                </a:solidFill>
                <a:latin typeface="Times New Roman"/>
                <a:cs typeface="Times New Roman"/>
              </a:rPr>
              <a:t>продукт,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постарайтесь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2020"/>
              </a:lnSpc>
            </a:pP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заполнить</a:t>
            </a:r>
            <a:r>
              <a:rPr sz="24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3A3838"/>
                </a:solidFill>
                <a:latin typeface="Times New Roman"/>
                <a:cs typeface="Times New Roman"/>
              </a:rPr>
              <a:t>тишину,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рассказывайте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плюсы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данной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технологии,</a:t>
            </a:r>
            <a:r>
              <a:rPr sz="24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какие </a:t>
            </a:r>
            <a:r>
              <a:rPr sz="2400" spc="15" dirty="0">
                <a:solidFill>
                  <a:srgbClr val="3A3838"/>
                </a:solidFill>
                <a:latin typeface="Times New Roman"/>
                <a:cs typeface="Times New Roman"/>
              </a:rPr>
              <a:t>есть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2020"/>
              </a:lnSpc>
            </a:pP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средства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 их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реализации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помимо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этого,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3A3838"/>
                </a:solidFill>
                <a:latin typeface="Times New Roman"/>
                <a:cs typeface="Times New Roman"/>
              </a:rPr>
              <a:t>где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можно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их применять,</a:t>
            </a:r>
            <a:r>
              <a:rPr sz="24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возможно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2014"/>
              </a:lnSpc>
            </a:pP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даже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можно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рассказать</a:t>
            </a: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про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интересные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факты технологии,</a:t>
            </a:r>
            <a:r>
              <a:rPr sz="24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а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15" dirty="0">
                <a:solidFill>
                  <a:srgbClr val="3A3838"/>
                </a:solidFill>
                <a:latin typeface="Times New Roman"/>
                <a:cs typeface="Times New Roman"/>
              </a:rPr>
              <a:t>если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вы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3A3838"/>
                </a:solidFill>
                <a:latin typeface="Times New Roman"/>
                <a:cs typeface="Times New Roman"/>
              </a:rPr>
              <a:t>будете</a:t>
            </a:r>
            <a:endParaRPr sz="2400" dirty="0">
              <a:latin typeface="Times New Roman"/>
              <a:cs typeface="Times New Roman"/>
            </a:endParaRPr>
          </a:p>
          <a:p>
            <a:pPr marL="12700" marR="502920">
              <a:lnSpc>
                <a:spcPct val="70000"/>
              </a:lnSpc>
              <a:spcBef>
                <a:spcPts val="430"/>
              </a:spcBef>
            </a:pP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озвучивать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свой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опыт</a:t>
            </a:r>
            <a:r>
              <a:rPr sz="24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работы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с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этой</a:t>
            </a:r>
            <a:r>
              <a:rPr sz="24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технологией,</a:t>
            </a:r>
            <a:r>
              <a:rPr sz="24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3A3838"/>
                </a:solidFill>
                <a:latin typeface="Times New Roman"/>
                <a:cs typeface="Times New Roman"/>
              </a:rPr>
              <a:t>то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это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вам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3A3838"/>
                </a:solidFill>
                <a:latin typeface="Times New Roman"/>
                <a:cs typeface="Times New Roman"/>
              </a:rPr>
              <a:t>будет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3A3838"/>
                </a:solidFill>
                <a:latin typeface="Times New Roman"/>
                <a:cs typeface="Times New Roman"/>
              </a:rPr>
              <a:t>только</a:t>
            </a:r>
            <a:r>
              <a:rPr sz="24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в </a:t>
            </a:r>
            <a:r>
              <a:rPr sz="2400" spc="-58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плюс</a:t>
            </a:r>
            <a:endParaRPr sz="2400" dirty="0">
              <a:latin typeface="Times New Roman"/>
              <a:cs typeface="Times New Roman"/>
            </a:endParaRPr>
          </a:p>
          <a:p>
            <a:pPr marL="241300" indent="-228600">
              <a:lnSpc>
                <a:spcPts val="2450"/>
              </a:lnSpc>
              <a:spcBef>
                <a:spcPts val="135"/>
              </a:spcBef>
              <a:buAutoNum type="arabicPlain" startAt="2"/>
              <a:tabLst>
                <a:tab pos="241300" algn="l"/>
              </a:tabLst>
            </a:pP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Вовлекайте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3A3838"/>
                </a:solidFill>
                <a:latin typeface="Times New Roman"/>
                <a:cs typeface="Times New Roman"/>
              </a:rPr>
              <a:t>судей</a:t>
            </a:r>
            <a:r>
              <a:rPr sz="24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A3838"/>
                </a:solidFill>
                <a:latin typeface="Times New Roman"/>
                <a:cs typeface="Times New Roman"/>
              </a:rPr>
              <a:t>тоже,</a:t>
            </a:r>
            <a:r>
              <a:rPr sz="24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но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не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в 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процесс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реализации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 продукта,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а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2014"/>
              </a:lnSpc>
            </a:pP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ознакомление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с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ним.</a:t>
            </a:r>
            <a:r>
              <a:rPr sz="24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65" dirty="0">
                <a:solidFill>
                  <a:srgbClr val="3A3838"/>
                </a:solidFill>
                <a:latin typeface="Times New Roman"/>
                <a:cs typeface="Times New Roman"/>
              </a:rPr>
              <a:t>Т.е.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,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15" dirty="0">
                <a:solidFill>
                  <a:srgbClr val="3A3838"/>
                </a:solidFill>
                <a:latin typeface="Times New Roman"/>
                <a:cs typeface="Times New Roman"/>
              </a:rPr>
              <a:t>если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я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A3838"/>
                </a:solidFill>
                <a:latin typeface="Times New Roman"/>
                <a:cs typeface="Times New Roman"/>
              </a:rPr>
              <a:t>готовлю</a:t>
            </a:r>
            <a:r>
              <a:rPr sz="2400" spc="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</a:t>
            </a:r>
            <a:r>
              <a:rPr sz="24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по </a:t>
            </a:r>
            <a:r>
              <a:rPr sz="2400" spc="-30" dirty="0">
                <a:solidFill>
                  <a:srgbClr val="3A3838"/>
                </a:solidFill>
                <a:latin typeface="Times New Roman"/>
                <a:cs typeface="Times New Roman"/>
              </a:rPr>
              <a:t>подготовке</a:t>
            </a:r>
            <a:r>
              <a:rPr sz="2400" spc="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веб-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2014"/>
              </a:lnSpc>
            </a:pP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квеста,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3A3838"/>
                </a:solidFill>
                <a:latin typeface="Times New Roman"/>
                <a:cs typeface="Times New Roman"/>
              </a:rPr>
              <a:t>то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могу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показать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буклет</a:t>
            </a:r>
            <a:r>
              <a:rPr sz="2400" spc="-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о </a:t>
            </a:r>
            <a:r>
              <a:rPr sz="2400" spc="-25" dirty="0">
                <a:solidFill>
                  <a:srgbClr val="3A3838"/>
                </a:solidFill>
                <a:latin typeface="Times New Roman"/>
                <a:cs typeface="Times New Roman"/>
              </a:rPr>
              <a:t>том,</a:t>
            </a:r>
            <a:r>
              <a:rPr sz="24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какие средства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могут</a:t>
            </a:r>
            <a:r>
              <a:rPr sz="24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им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3A3838"/>
                </a:solidFill>
                <a:latin typeface="Times New Roman"/>
                <a:cs typeface="Times New Roman"/>
              </a:rPr>
              <a:t>этом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помочь.</a:t>
            </a:r>
            <a:endParaRPr sz="2400" dirty="0">
              <a:latin typeface="Times New Roman"/>
              <a:cs typeface="Times New Roman"/>
            </a:endParaRPr>
          </a:p>
          <a:p>
            <a:pPr marL="12700" marR="69215">
              <a:lnSpc>
                <a:spcPct val="70000"/>
              </a:lnSpc>
              <a:spcBef>
                <a:spcPts val="430"/>
              </a:spcBef>
            </a:pP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Если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это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демонстрация </a:t>
            </a: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какой-либо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интерактивной</a:t>
            </a:r>
            <a:r>
              <a:rPr sz="24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игры,</a:t>
            </a:r>
            <a:r>
              <a:rPr sz="24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то,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возможно,</a:t>
            </a:r>
            <a:r>
              <a:rPr sz="2400" spc="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A3838"/>
                </a:solidFill>
                <a:latin typeface="Times New Roman"/>
                <a:cs typeface="Times New Roman"/>
              </a:rPr>
              <a:t>судьям </a:t>
            </a:r>
            <a:r>
              <a:rPr sz="2400" spc="-58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A3838"/>
                </a:solidFill>
                <a:latin typeface="Times New Roman"/>
                <a:cs typeface="Times New Roman"/>
              </a:rPr>
              <a:t>необходимо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показать</a:t>
            </a:r>
            <a:r>
              <a:rPr sz="24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мини-игры</a:t>
            </a:r>
            <a:endParaRPr sz="2400" dirty="0">
              <a:latin typeface="Times New Roman"/>
              <a:cs typeface="Times New Roman"/>
            </a:endParaRPr>
          </a:p>
          <a:p>
            <a:pPr marL="241300" indent="-228600">
              <a:lnSpc>
                <a:spcPts val="2450"/>
              </a:lnSpc>
              <a:spcBef>
                <a:spcPts val="150"/>
              </a:spcBef>
              <a:buAutoNum type="arabicPlain" startAt="3"/>
              <a:tabLst>
                <a:tab pos="241300" algn="l"/>
              </a:tabLst>
            </a:pPr>
            <a:r>
              <a:rPr sz="2400" spc="-35" dirty="0">
                <a:solidFill>
                  <a:srgbClr val="3A3838"/>
                </a:solidFill>
                <a:latin typeface="Times New Roman"/>
                <a:cs typeface="Times New Roman"/>
              </a:rPr>
              <a:t>подготовьте</a:t>
            </a:r>
            <a:r>
              <a:rPr sz="2400" spc="4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раздаточный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материал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для </a:t>
            </a:r>
            <a:r>
              <a:rPr sz="2400" spc="-35" dirty="0">
                <a:solidFill>
                  <a:srgbClr val="3A3838"/>
                </a:solidFill>
                <a:latin typeface="Times New Roman"/>
                <a:cs typeface="Times New Roman"/>
              </a:rPr>
              <a:t>судей</a:t>
            </a: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и для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участников,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для </a:t>
            </a:r>
            <a:r>
              <a:rPr sz="2400" spc="-35" dirty="0">
                <a:solidFill>
                  <a:srgbClr val="3A3838"/>
                </a:solidFill>
                <a:latin typeface="Times New Roman"/>
                <a:cs typeface="Times New Roman"/>
              </a:rPr>
              <a:t>судей</a:t>
            </a: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это</a:t>
            </a:r>
            <a:endParaRPr sz="2400" dirty="0">
              <a:latin typeface="Times New Roman"/>
              <a:cs typeface="Times New Roman"/>
            </a:endParaRPr>
          </a:p>
          <a:p>
            <a:pPr marL="12700" marR="918210">
              <a:lnSpc>
                <a:spcPct val="70000"/>
              </a:lnSpc>
              <a:spcBef>
                <a:spcPts val="430"/>
              </a:spcBef>
            </a:pP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конкретная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структура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и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алгоритм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мастер-класс, для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участников 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процесс </a:t>
            </a:r>
            <a:r>
              <a:rPr sz="2400" spc="-58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реализации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 продукта,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дабы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сократить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 время на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повторное</a:t>
            </a:r>
            <a:r>
              <a:rPr sz="2400" spc="6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объяснение</a:t>
            </a:r>
            <a:endParaRPr sz="2400" dirty="0">
              <a:latin typeface="Times New Roman"/>
              <a:cs typeface="Times New Roman"/>
            </a:endParaRPr>
          </a:p>
          <a:p>
            <a:pPr marL="12700" marR="30480">
              <a:lnSpc>
                <a:spcPct val="70000"/>
              </a:lnSpc>
              <a:spcBef>
                <a:spcPts val="994"/>
              </a:spcBef>
              <a:buAutoNum type="arabicPlain" startAt="4"/>
              <a:tabLst>
                <a:tab pos="241300" algn="l"/>
              </a:tabLst>
            </a:pP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меньше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 теории,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3A3838"/>
                </a:solidFill>
                <a:latin typeface="Times New Roman"/>
                <a:cs typeface="Times New Roman"/>
              </a:rPr>
              <a:t>кратко</a:t>
            </a: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опишите все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важные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моменты,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остальную</a:t>
            </a:r>
            <a:r>
              <a:rPr sz="24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теорию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вы </a:t>
            </a:r>
            <a:r>
              <a:rPr sz="2400" spc="-58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можете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рассказать</a:t>
            </a:r>
            <a:r>
              <a:rPr sz="2400" spc="-3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процессе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реализации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продукта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5153659"/>
            <a:ext cx="9943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5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подготавливайте</a:t>
            </a:r>
            <a:r>
              <a:rPr sz="2400" spc="5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мастер-класс</a:t>
            </a:r>
            <a:r>
              <a:rPr sz="2400" spc="-2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для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педагогов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всех</a:t>
            </a:r>
            <a:r>
              <a:rPr sz="24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направленностей,</a:t>
            </a:r>
            <a:r>
              <a:rPr sz="24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чтобы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5409691"/>
            <a:ext cx="102762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каждый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мог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применить</a:t>
            </a:r>
            <a:r>
              <a:rPr sz="2400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своей</a:t>
            </a:r>
            <a:r>
              <a:rPr sz="24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деятельности,</a:t>
            </a:r>
            <a:r>
              <a:rPr sz="2400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и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чтобы</a:t>
            </a:r>
            <a:r>
              <a:rPr sz="24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каждый</a:t>
            </a:r>
            <a:r>
              <a:rPr sz="2400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озвучил,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как</a:t>
            </a:r>
            <a:r>
              <a:rPr sz="2400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он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6939" y="5665723"/>
            <a:ext cx="36766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может</a:t>
            </a:r>
            <a:r>
              <a:rPr sz="2400" spc="-15" dirty="0">
                <a:solidFill>
                  <a:srgbClr val="3A3838"/>
                </a:solidFill>
                <a:latin typeface="Times New Roman"/>
                <a:cs typeface="Times New Roman"/>
              </a:rPr>
              <a:t> это</a:t>
            </a: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A3838"/>
                </a:solidFill>
                <a:latin typeface="Times New Roman"/>
                <a:cs typeface="Times New Roman"/>
              </a:rPr>
              <a:t>применить </a:t>
            </a:r>
            <a:r>
              <a:rPr sz="2400" dirty="0">
                <a:solidFill>
                  <a:srgbClr val="3A3838"/>
                </a:solidFill>
                <a:latin typeface="Times New Roman"/>
                <a:cs typeface="Times New Roman"/>
              </a:rPr>
              <a:t>у</a:t>
            </a:r>
            <a:r>
              <a:rPr sz="2400" spc="-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A3838"/>
                </a:solidFill>
                <a:latin typeface="Times New Roman"/>
                <a:cs typeface="Times New Roman"/>
              </a:rPr>
              <a:t>себя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45807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74BB649-C5A3-40B5-99BE-BCD7C1C71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16939" y="5205221"/>
            <a:ext cx="1063879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3A3838"/>
                </a:solidFill>
                <a:latin typeface="Times New Roman"/>
                <a:cs typeface="Times New Roman"/>
              </a:rPr>
              <a:t>Это</a:t>
            </a:r>
            <a:r>
              <a:rPr sz="24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A3838"/>
                </a:solidFill>
                <a:latin typeface="Times New Roman"/>
                <a:cs typeface="Times New Roman"/>
              </a:rPr>
              <a:t>актуальная</a:t>
            </a:r>
            <a:r>
              <a:rPr sz="2400" b="1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3A3838"/>
                </a:solidFill>
                <a:latin typeface="Times New Roman"/>
                <a:cs typeface="Times New Roman"/>
              </a:rPr>
              <a:t>форма</a:t>
            </a:r>
            <a:r>
              <a:rPr sz="2400" b="1" spc="5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A3838"/>
                </a:solidFill>
                <a:latin typeface="Times New Roman"/>
                <a:cs typeface="Times New Roman"/>
              </a:rPr>
              <a:t>для </a:t>
            </a:r>
            <a:r>
              <a:rPr sz="24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обобщения</a:t>
            </a:r>
            <a:r>
              <a:rPr sz="2400" b="1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A3838"/>
                </a:solidFill>
                <a:latin typeface="Times New Roman"/>
                <a:cs typeface="Times New Roman"/>
              </a:rPr>
              <a:t>и</a:t>
            </a:r>
            <a:r>
              <a:rPr sz="2400" b="1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распространения</a:t>
            </a:r>
            <a:r>
              <a:rPr sz="2400" b="1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3A3838"/>
                </a:solidFill>
                <a:latin typeface="Times New Roman"/>
                <a:cs typeface="Times New Roman"/>
              </a:rPr>
              <a:t>инновационного </a:t>
            </a:r>
            <a:r>
              <a:rPr sz="2400" b="1" spc="-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3A3838"/>
                </a:solidFill>
                <a:latin typeface="Times New Roman"/>
                <a:cs typeface="Times New Roman"/>
              </a:rPr>
              <a:t>педагогического</a:t>
            </a:r>
            <a:r>
              <a:rPr sz="2400" b="1" dirty="0">
                <a:solidFill>
                  <a:srgbClr val="3A3838"/>
                </a:solidFill>
                <a:latin typeface="Times New Roman"/>
                <a:cs typeface="Times New Roman"/>
              </a:rPr>
              <a:t> опыта.</a:t>
            </a:r>
            <a:r>
              <a:rPr sz="2400" b="1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A3838"/>
                </a:solidFill>
                <a:latin typeface="Times New Roman"/>
                <a:cs typeface="Times New Roman"/>
              </a:rPr>
              <a:t>Ее</a:t>
            </a:r>
            <a:r>
              <a:rPr sz="2400" b="1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особенность</a:t>
            </a:r>
            <a:r>
              <a:rPr sz="2400" b="1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A3838"/>
                </a:solidFill>
                <a:latin typeface="Times New Roman"/>
                <a:cs typeface="Times New Roman"/>
              </a:rPr>
              <a:t>заключается</a:t>
            </a:r>
            <a:r>
              <a:rPr sz="2400" b="1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A3838"/>
                </a:solidFill>
                <a:latin typeface="Times New Roman"/>
                <a:cs typeface="Times New Roman"/>
              </a:rPr>
              <a:t>в</a:t>
            </a:r>
            <a:r>
              <a:rPr sz="24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3A3838"/>
                </a:solidFill>
                <a:latin typeface="Times New Roman"/>
                <a:cs typeface="Times New Roman"/>
              </a:rPr>
              <a:t>том,</a:t>
            </a:r>
            <a:r>
              <a:rPr sz="2400" b="1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3A3838"/>
                </a:solidFill>
                <a:latin typeface="Times New Roman"/>
                <a:cs typeface="Times New Roman"/>
              </a:rPr>
              <a:t>что</a:t>
            </a:r>
            <a:r>
              <a:rPr sz="2400" b="1" dirty="0">
                <a:solidFill>
                  <a:srgbClr val="3A3838"/>
                </a:solidFill>
                <a:latin typeface="Times New Roman"/>
                <a:cs typeface="Times New Roman"/>
              </a:rPr>
              <a:t> она</a:t>
            </a:r>
            <a:r>
              <a:rPr sz="2400" b="1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A3838"/>
                </a:solidFill>
                <a:latin typeface="Times New Roman"/>
                <a:cs typeface="Times New Roman"/>
              </a:rPr>
              <a:t>основана </a:t>
            </a:r>
            <a:r>
              <a:rPr sz="2400" b="1" spc="-58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на</a:t>
            </a:r>
            <a:r>
              <a:rPr sz="2400" b="1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практических</a:t>
            </a:r>
            <a:r>
              <a:rPr sz="2400" b="1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действиях</a:t>
            </a:r>
            <a:r>
              <a:rPr sz="2400" b="1" spc="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3A3838"/>
                </a:solidFill>
                <a:latin typeface="Times New Roman"/>
                <a:cs typeface="Times New Roman"/>
              </a:rPr>
              <a:t>педагога</a:t>
            </a:r>
            <a:r>
              <a:rPr sz="2400" b="1" dirty="0">
                <a:solidFill>
                  <a:srgbClr val="3A3838"/>
                </a:solidFill>
                <a:latin typeface="Times New Roman"/>
                <a:cs typeface="Times New Roman"/>
              </a:rPr>
              <a:t> и</a:t>
            </a:r>
            <a:r>
              <a:rPr sz="2400" b="1" spc="1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3A3838"/>
                </a:solidFill>
                <a:latin typeface="Times New Roman"/>
                <a:cs typeface="Times New Roman"/>
              </a:rPr>
              <a:t>включает</a:t>
            </a:r>
            <a:r>
              <a:rPr sz="2400" b="1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A3838"/>
                </a:solidFill>
                <a:latin typeface="Times New Roman"/>
                <a:cs typeface="Times New Roman"/>
              </a:rPr>
              <a:t>творческое </a:t>
            </a:r>
            <a:r>
              <a:rPr sz="24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решение </a:t>
            </a:r>
            <a:r>
              <a:rPr sz="2400" b="1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A3838"/>
                </a:solidFill>
                <a:latin typeface="Times New Roman"/>
                <a:cs typeface="Times New Roman"/>
              </a:rPr>
              <a:t>познавательной</a:t>
            </a:r>
            <a:r>
              <a:rPr sz="2400" b="1" spc="2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3A3838"/>
                </a:solidFill>
                <a:latin typeface="Times New Roman"/>
                <a:cs typeface="Times New Roman"/>
              </a:rPr>
              <a:t>задачи</a:t>
            </a:r>
            <a:r>
              <a:rPr sz="2400" b="1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3A3838"/>
                </a:solidFill>
                <a:latin typeface="Times New Roman"/>
                <a:cs typeface="Times New Roman"/>
              </a:rPr>
              <a:t>или</a:t>
            </a:r>
            <a:r>
              <a:rPr sz="2400" b="1" spc="1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3A3838"/>
                </a:solidFill>
                <a:latin typeface="Times New Roman"/>
                <a:cs typeface="Times New Roman"/>
              </a:rPr>
              <a:t>проблемной</a:t>
            </a:r>
            <a:r>
              <a:rPr sz="2400" b="1" spc="45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A3838"/>
                </a:solidFill>
                <a:latin typeface="Times New Roman"/>
                <a:cs typeface="Times New Roman"/>
              </a:rPr>
              <a:t>ситуации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1828" y="332943"/>
            <a:ext cx="7411314" cy="797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100" spc="135" dirty="0"/>
              <a:t>ОПРЕДЕЛЕНИЯ</a:t>
            </a:r>
            <a:endParaRPr sz="5100" dirty="0"/>
          </a:p>
        </p:txBody>
      </p:sp>
      <p:sp>
        <p:nvSpPr>
          <p:cNvPr id="3" name="object 3"/>
          <p:cNvSpPr txBox="1"/>
          <p:nvPr/>
        </p:nvSpPr>
        <p:spPr>
          <a:xfrm>
            <a:off x="2238858" y="1482344"/>
            <a:ext cx="8002905" cy="4986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200" b="1" spc="-10" dirty="0">
                <a:latin typeface="Corbel"/>
                <a:cs typeface="Corbel"/>
              </a:rPr>
              <a:t>Мастер-класс</a:t>
            </a:r>
            <a:r>
              <a:rPr sz="2200" b="1" spc="50" dirty="0">
                <a:latin typeface="Corbel"/>
                <a:cs typeface="Corbel"/>
              </a:rPr>
              <a:t> </a:t>
            </a:r>
            <a:r>
              <a:rPr sz="2200" b="1" spc="-20" dirty="0">
                <a:latin typeface="Corbel"/>
                <a:cs typeface="Corbel"/>
              </a:rPr>
              <a:t>(от</a:t>
            </a:r>
            <a:r>
              <a:rPr sz="2200" b="1" spc="10" dirty="0">
                <a:latin typeface="Corbel"/>
                <a:cs typeface="Corbel"/>
              </a:rPr>
              <a:t> </a:t>
            </a:r>
            <a:r>
              <a:rPr sz="2200" b="1" spc="-25" dirty="0">
                <a:latin typeface="Corbel"/>
                <a:cs typeface="Corbel"/>
              </a:rPr>
              <a:t>англ.</a:t>
            </a:r>
            <a:r>
              <a:rPr sz="2200" b="1" spc="10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master</a:t>
            </a:r>
            <a:r>
              <a:rPr sz="2200" b="1" spc="3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–</a:t>
            </a:r>
            <a:r>
              <a:rPr sz="2200" b="1" spc="5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лучший</a:t>
            </a:r>
            <a:r>
              <a:rPr sz="2200" b="1" spc="1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в </a:t>
            </a:r>
            <a:r>
              <a:rPr sz="2200" b="1" spc="-15" dirty="0">
                <a:latin typeface="Corbel"/>
                <a:cs typeface="Corbel"/>
              </a:rPr>
              <a:t>какой-либо</a:t>
            </a:r>
            <a:r>
              <a:rPr sz="2200" b="1" spc="35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области,</a:t>
            </a:r>
            <a:endParaRPr sz="2200" dirty="0">
              <a:latin typeface="Corbel"/>
              <a:cs typeface="Corbel"/>
            </a:endParaRPr>
          </a:p>
          <a:p>
            <a:pPr marL="12700"/>
            <a:r>
              <a:rPr sz="2200" b="1" spc="-5" dirty="0">
                <a:latin typeface="Corbel"/>
                <a:cs typeface="Corbel"/>
              </a:rPr>
              <a:t>class</a:t>
            </a:r>
            <a:r>
              <a:rPr sz="2200" b="1" spc="15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–</a:t>
            </a:r>
            <a:r>
              <a:rPr sz="2200" b="1" spc="-15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занятие,</a:t>
            </a:r>
            <a:r>
              <a:rPr sz="2200" b="1" spc="1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урок)</a:t>
            </a:r>
            <a:endParaRPr sz="2200" dirty="0">
              <a:latin typeface="Corbel"/>
              <a:cs typeface="Corbel"/>
            </a:endParaRPr>
          </a:p>
          <a:p>
            <a:pPr marL="469900">
              <a:spcBef>
                <a:spcPts val="695"/>
              </a:spcBef>
            </a:pPr>
            <a:r>
              <a:rPr sz="2200" spc="-5" dirty="0">
                <a:latin typeface="Corbel"/>
                <a:cs typeface="Corbel"/>
              </a:rPr>
              <a:t>занятие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в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форме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семинара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или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в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форме тренинга,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которое</a:t>
            </a:r>
            <a:endParaRPr sz="2200" dirty="0">
              <a:latin typeface="Corbel"/>
              <a:cs typeface="Corbel"/>
            </a:endParaRPr>
          </a:p>
          <a:p>
            <a:pPr marL="469900" marR="173990"/>
            <a:r>
              <a:rPr sz="2200" spc="-15" dirty="0">
                <a:latin typeface="Corbel"/>
                <a:cs typeface="Corbel"/>
              </a:rPr>
              <a:t>проводит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эксперт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(мастер)</a:t>
            </a:r>
            <a:r>
              <a:rPr sz="2200" spc="-5" dirty="0">
                <a:latin typeface="Corbel"/>
                <a:cs typeface="Corbel"/>
              </a:rPr>
              <a:t> в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определённой</a:t>
            </a:r>
            <a:r>
              <a:rPr sz="2200" spc="5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дисциплине,</a:t>
            </a:r>
            <a:r>
              <a:rPr sz="2200" spc="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в 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определённом</a:t>
            </a:r>
            <a:r>
              <a:rPr sz="2200" spc="50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виде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практической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деятельности</a:t>
            </a:r>
            <a:r>
              <a:rPr sz="2200" spc="4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для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тех,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кто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хочет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улучшить</a:t>
            </a:r>
            <a:r>
              <a:rPr sz="2200" spc="-5" dirty="0">
                <a:latin typeface="Corbel"/>
                <a:cs typeface="Corbel"/>
              </a:rPr>
              <a:t> свои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практические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достижения</a:t>
            </a:r>
            <a:endParaRPr sz="2200" dirty="0">
              <a:latin typeface="Corbel"/>
              <a:cs typeface="Corbel"/>
            </a:endParaRPr>
          </a:p>
          <a:p>
            <a:pPr marL="469900">
              <a:spcBef>
                <a:spcPts val="5"/>
              </a:spcBef>
            </a:pPr>
            <a:r>
              <a:rPr sz="2200" spc="-5" dirty="0">
                <a:latin typeface="Corbel"/>
                <a:cs typeface="Corbel"/>
              </a:rPr>
              <a:t>в</a:t>
            </a:r>
            <a:r>
              <a:rPr sz="2200" spc="-3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этом</a:t>
            </a:r>
            <a:r>
              <a:rPr sz="2200" spc="-2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предмете.</a:t>
            </a:r>
            <a:endParaRPr sz="2200" dirty="0">
              <a:latin typeface="Corbel"/>
              <a:cs typeface="Corbel"/>
            </a:endParaRPr>
          </a:p>
          <a:p>
            <a:pPr>
              <a:lnSpc>
                <a:spcPct val="100000"/>
              </a:lnSpc>
            </a:pPr>
            <a:endParaRPr sz="2200" dirty="0">
              <a:latin typeface="Corbel"/>
              <a:cs typeface="Corbel"/>
            </a:endParaRPr>
          </a:p>
          <a:p>
            <a:pPr marL="12700">
              <a:spcBef>
                <a:spcPts val="1360"/>
              </a:spcBef>
            </a:pPr>
            <a:r>
              <a:rPr sz="2200" spc="-15" dirty="0">
                <a:latin typeface="Corbel"/>
                <a:cs typeface="Corbel"/>
              </a:rPr>
              <a:t>Проводит</a:t>
            </a:r>
            <a:r>
              <a:rPr sz="2200" spc="-3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мастер-класс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опытный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специалист</a:t>
            </a:r>
            <a:endParaRPr sz="2200" dirty="0">
              <a:latin typeface="Corbel"/>
              <a:cs typeface="Corbel"/>
            </a:endParaRPr>
          </a:p>
          <a:p>
            <a:pPr marL="12700"/>
            <a:r>
              <a:rPr sz="2200" spc="-10" dirty="0">
                <a:latin typeface="Corbel"/>
                <a:cs typeface="Corbel"/>
              </a:rPr>
              <a:t>(учитель/мастер/эксперт),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который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передает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участникам</a:t>
            </a:r>
            <a:endParaRPr sz="2200" dirty="0">
              <a:latin typeface="Corbel"/>
              <a:cs typeface="Corbel"/>
            </a:endParaRPr>
          </a:p>
          <a:p>
            <a:pPr marL="12700" marR="5080"/>
            <a:r>
              <a:rPr sz="2200" b="1" spc="-5" dirty="0">
                <a:latin typeface="Corbel"/>
                <a:cs typeface="Corbel"/>
              </a:rPr>
              <a:t>уникальную</a:t>
            </a:r>
            <a:r>
              <a:rPr sz="2200" b="1" spc="15" dirty="0">
                <a:latin typeface="Corbel"/>
                <a:cs typeface="Corbel"/>
              </a:rPr>
              <a:t> </a:t>
            </a:r>
            <a:r>
              <a:rPr sz="2200" spc="-30" dirty="0">
                <a:latin typeface="Corbel"/>
                <a:cs typeface="Corbel"/>
              </a:rPr>
              <a:t>методику,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доказавшую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свою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эффективность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на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его 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собственном</a:t>
            </a:r>
            <a:r>
              <a:rPr sz="2200" spc="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опыте.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В</a:t>
            </a:r>
            <a:r>
              <a:rPr sz="2200" b="1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этом </a:t>
            </a:r>
            <a:r>
              <a:rPr sz="2200" b="1" spc="-15" dirty="0">
                <a:latin typeface="Corbel"/>
                <a:cs typeface="Corbel"/>
              </a:rPr>
              <a:t>процессе</a:t>
            </a:r>
            <a:r>
              <a:rPr sz="2200" b="1" spc="15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мастер</a:t>
            </a:r>
            <a:r>
              <a:rPr sz="2200" b="1" spc="5" dirty="0">
                <a:latin typeface="Corbel"/>
                <a:cs typeface="Corbel"/>
              </a:rPr>
              <a:t> </a:t>
            </a:r>
            <a:r>
              <a:rPr sz="2200" b="1" spc="-15" dirty="0">
                <a:latin typeface="Corbel"/>
                <a:cs typeface="Corbel"/>
              </a:rPr>
              <a:t>показывает</a:t>
            </a:r>
            <a:r>
              <a:rPr sz="2200" b="1" spc="40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приемы </a:t>
            </a:r>
            <a:r>
              <a:rPr sz="2200" b="1" spc="-44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работы,</a:t>
            </a:r>
            <a:r>
              <a:rPr sz="2200" b="1" spc="15" dirty="0">
                <a:latin typeface="Corbel"/>
                <a:cs typeface="Corbel"/>
              </a:rPr>
              <a:t> </a:t>
            </a:r>
            <a:r>
              <a:rPr sz="2200" b="1" spc="-20" dirty="0">
                <a:latin typeface="Corbel"/>
                <a:cs typeface="Corbel"/>
              </a:rPr>
              <a:t>дополняя</a:t>
            </a:r>
            <a:r>
              <a:rPr sz="2200" b="1" spc="1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их</a:t>
            </a:r>
            <a:r>
              <a:rPr sz="2200" b="1" spc="-10" dirty="0">
                <a:latin typeface="Corbel"/>
                <a:cs typeface="Corbel"/>
              </a:rPr>
              <a:t> комментариями,</a:t>
            </a:r>
            <a:r>
              <a:rPr sz="2200" b="1" spc="15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раскрывая</a:t>
            </a:r>
            <a:endParaRPr sz="2200" dirty="0">
              <a:latin typeface="Corbel"/>
              <a:cs typeface="Corbel"/>
            </a:endParaRPr>
          </a:p>
          <a:p>
            <a:pPr marL="12700">
              <a:spcBef>
                <a:spcPts val="5"/>
              </a:spcBef>
            </a:pPr>
            <a:r>
              <a:rPr sz="2200" b="1" spc="-10" dirty="0">
                <a:latin typeface="Corbel"/>
                <a:cs typeface="Corbel"/>
              </a:rPr>
              <a:t>профессиональные</a:t>
            </a:r>
            <a:r>
              <a:rPr sz="2200" b="1" spc="35" dirty="0">
                <a:latin typeface="Corbel"/>
                <a:cs typeface="Corbel"/>
              </a:rPr>
              <a:t> </a:t>
            </a:r>
            <a:r>
              <a:rPr sz="2200" b="1" spc="-15" dirty="0">
                <a:latin typeface="Corbel"/>
                <a:cs typeface="Corbel"/>
              </a:rPr>
              <a:t>секреты</a:t>
            </a:r>
            <a:r>
              <a:rPr sz="2200" b="1" spc="5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из</a:t>
            </a:r>
            <a:r>
              <a:rPr sz="2200" b="1" spc="-10" dirty="0">
                <a:latin typeface="Corbel"/>
                <a:cs typeface="Corbel"/>
              </a:rPr>
              <a:t> практики.</a:t>
            </a:r>
            <a:endParaRPr sz="2200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1828" y="357327"/>
            <a:ext cx="721177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110" dirty="0"/>
              <a:t>ЦЕЛИ</a:t>
            </a:r>
            <a:r>
              <a:rPr sz="3600" spc="225" dirty="0"/>
              <a:t> </a:t>
            </a:r>
            <a:r>
              <a:rPr sz="3600" spc="135" dirty="0"/>
              <a:t>МАСТЕР-КЛАССА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2139492" y="1006856"/>
            <a:ext cx="8088630" cy="583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379730" indent="-228600">
              <a:lnSpc>
                <a:spcPct val="110000"/>
              </a:lnSpc>
              <a:spcBef>
                <a:spcPts val="100"/>
              </a:spcBef>
              <a:buClr>
                <a:srgbClr val="12007B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spc="-10" dirty="0">
                <a:latin typeface="Corbel"/>
                <a:cs typeface="Corbel"/>
              </a:rPr>
              <a:t>организация</a:t>
            </a:r>
            <a:r>
              <a:rPr sz="2400" spc="-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интеллектуального общения </a:t>
            </a:r>
            <a:r>
              <a:rPr sz="2400" dirty="0">
                <a:latin typeface="Corbel"/>
                <a:cs typeface="Corbel"/>
              </a:rPr>
              <a:t>мастера и </a:t>
            </a:r>
            <a:r>
              <a:rPr sz="2400" spc="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обучающегося, которое </a:t>
            </a:r>
            <a:r>
              <a:rPr sz="2400" spc="-20" dirty="0">
                <a:latin typeface="Corbel"/>
                <a:cs typeface="Corbel"/>
              </a:rPr>
              <a:t>должно </a:t>
            </a:r>
            <a:r>
              <a:rPr sz="2400" dirty="0">
                <a:latin typeface="Corbel"/>
                <a:cs typeface="Corbel"/>
              </a:rPr>
              <a:t>вести к </a:t>
            </a:r>
            <a:r>
              <a:rPr sz="2400" spc="-5" dirty="0">
                <a:latin typeface="Corbel"/>
                <a:cs typeface="Corbel"/>
              </a:rPr>
              <a:t>развитию </a:t>
            </a:r>
            <a:r>
              <a:rPr sz="2400" dirty="0">
                <a:latin typeface="Corbel"/>
                <a:cs typeface="Corbel"/>
              </a:rPr>
              <a:t>в </a:t>
            </a:r>
            <a:r>
              <a:rPr sz="2400" spc="-30" dirty="0">
                <a:latin typeface="Corbel"/>
                <a:cs typeface="Corbel"/>
              </a:rPr>
              <a:t>ходе </a:t>
            </a:r>
            <a:r>
              <a:rPr sz="2400" spc="-47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мастер-класса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способности ученика</a:t>
            </a:r>
            <a:r>
              <a:rPr sz="2400" b="1" spc="-20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самостоятельно</a:t>
            </a:r>
            <a:r>
              <a:rPr sz="2400" b="1" spc="-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и</a:t>
            </a:r>
            <a:endParaRPr sz="2400">
              <a:latin typeface="Corbel"/>
              <a:cs typeface="Corbel"/>
            </a:endParaRPr>
          </a:p>
          <a:p>
            <a:pPr marL="241300" marR="5080">
              <a:lnSpc>
                <a:spcPct val="110000"/>
              </a:lnSpc>
            </a:pPr>
            <a:r>
              <a:rPr sz="2400" b="1" spc="-5" dirty="0">
                <a:latin typeface="Corbel"/>
                <a:cs typeface="Corbel"/>
              </a:rPr>
              <a:t>нестандартно мыслить при решении </a:t>
            </a:r>
            <a:r>
              <a:rPr sz="2400" b="1" spc="-10" dirty="0">
                <a:latin typeface="Corbel"/>
                <a:cs typeface="Corbel"/>
              </a:rPr>
              <a:t>задач </a:t>
            </a:r>
            <a:r>
              <a:rPr sz="2400" b="1" spc="-5" dirty="0">
                <a:latin typeface="Corbel"/>
                <a:cs typeface="Corbel"/>
              </a:rPr>
              <a:t>передаваемой </a:t>
            </a:r>
            <a:r>
              <a:rPr sz="2400" b="1" spc="-480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уникальной</a:t>
            </a:r>
            <a:r>
              <a:rPr sz="2400" b="1" spc="-25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технологии</a:t>
            </a:r>
            <a:r>
              <a:rPr sz="2400" b="1" spc="-20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деятельности</a:t>
            </a:r>
            <a:r>
              <a:rPr sz="2400" spc="-10" dirty="0">
                <a:latin typeface="Corbel"/>
                <a:cs typeface="Corbel"/>
              </a:rPr>
              <a:t>;</a:t>
            </a:r>
            <a:endParaRPr sz="2400">
              <a:latin typeface="Corbel"/>
              <a:cs typeface="Corbel"/>
            </a:endParaRPr>
          </a:p>
          <a:p>
            <a:pPr marL="241300" marR="329565" indent="-228600">
              <a:lnSpc>
                <a:spcPct val="110100"/>
              </a:lnSpc>
              <a:spcBef>
                <a:spcPts val="695"/>
              </a:spcBef>
              <a:buClr>
                <a:srgbClr val="12007B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spc="-5" dirty="0">
                <a:latin typeface="Corbel"/>
                <a:cs typeface="Corbel"/>
              </a:rPr>
              <a:t>обучение</a:t>
            </a:r>
            <a:r>
              <a:rPr sz="2400" dirty="0">
                <a:latin typeface="Corbel"/>
                <a:cs typeface="Corbel"/>
              </a:rPr>
              <a:t> </a:t>
            </a:r>
            <a:r>
              <a:rPr sz="2400" spc="-20" dirty="0">
                <a:latin typeface="Corbel"/>
                <a:cs typeface="Corbel"/>
              </a:rPr>
              <a:t>аудитории,</a:t>
            </a:r>
            <a:r>
              <a:rPr sz="2400" spc="1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присутствующей</a:t>
            </a:r>
            <a:r>
              <a:rPr sz="2400" spc="-1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на</a:t>
            </a:r>
            <a:r>
              <a:rPr sz="2400" spc="-5" dirty="0">
                <a:latin typeface="Corbel"/>
                <a:cs typeface="Corbel"/>
              </a:rPr>
              <a:t> мастер-классе, </a:t>
            </a:r>
            <a:r>
              <a:rPr sz="2400" spc="-46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профессиональному </a:t>
            </a:r>
            <a:r>
              <a:rPr sz="2400" dirty="0">
                <a:latin typeface="Corbel"/>
                <a:cs typeface="Corbel"/>
              </a:rPr>
              <a:t>языку той </a:t>
            </a:r>
            <a:r>
              <a:rPr sz="2400" spc="-5" dirty="0">
                <a:latin typeface="Corbel"/>
                <a:cs typeface="Corbel"/>
              </a:rPr>
              <a:t>или </a:t>
            </a:r>
            <a:r>
              <a:rPr sz="2400" spc="-10" dirty="0">
                <a:latin typeface="Corbel"/>
                <a:cs typeface="Corbel"/>
              </a:rPr>
              <a:t>иной </a:t>
            </a:r>
            <a:r>
              <a:rPr sz="2400" spc="-5" dirty="0">
                <a:latin typeface="Corbel"/>
                <a:cs typeface="Corbel"/>
              </a:rPr>
              <a:t>научной </a:t>
            </a:r>
            <a:r>
              <a:rPr sz="2400" dirty="0">
                <a:latin typeface="Corbel"/>
                <a:cs typeface="Corbel"/>
              </a:rPr>
              <a:t> </a:t>
            </a:r>
            <a:r>
              <a:rPr sz="2400" spc="-15" dirty="0">
                <a:latin typeface="Corbel"/>
                <a:cs typeface="Corbel"/>
              </a:rPr>
              <a:t>дисциплины</a:t>
            </a:r>
            <a:r>
              <a:rPr sz="2400" spc="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или </a:t>
            </a:r>
            <a:r>
              <a:rPr sz="2400" spc="-10" dirty="0">
                <a:latin typeface="Corbel"/>
                <a:cs typeface="Corbel"/>
              </a:rPr>
              <a:t>практической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spc="-15" dirty="0">
                <a:latin typeface="Corbel"/>
                <a:cs typeface="Corbel"/>
              </a:rPr>
              <a:t>деятельности;</a:t>
            </a:r>
            <a:endParaRPr sz="2400">
              <a:latin typeface="Corbel"/>
              <a:cs typeface="Corbel"/>
            </a:endParaRPr>
          </a:p>
          <a:p>
            <a:pPr marL="241300" indent="-228600">
              <a:spcBef>
                <a:spcPts val="994"/>
              </a:spcBef>
              <a:buClr>
                <a:srgbClr val="12007B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spc="-5" dirty="0">
                <a:latin typeface="Corbel"/>
                <a:cs typeface="Corbel"/>
              </a:rPr>
              <a:t>передача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участникам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мастер-класса</a:t>
            </a:r>
            <a:endParaRPr sz="2400">
              <a:latin typeface="Corbel"/>
              <a:cs typeface="Corbel"/>
            </a:endParaRPr>
          </a:p>
          <a:p>
            <a:pPr marL="241300" marR="682625" algn="just">
              <a:lnSpc>
                <a:spcPct val="110000"/>
              </a:lnSpc>
            </a:pPr>
            <a:r>
              <a:rPr sz="2400" b="1" dirty="0">
                <a:latin typeface="Corbel"/>
                <a:cs typeface="Corbel"/>
              </a:rPr>
              <a:t>уникальной </a:t>
            </a:r>
            <a:r>
              <a:rPr sz="2400" spc="-10" dirty="0">
                <a:latin typeface="Corbel"/>
                <a:cs typeface="Corbel"/>
              </a:rPr>
              <a:t>технологии, </a:t>
            </a:r>
            <a:r>
              <a:rPr sz="2400" spc="-25" dirty="0">
                <a:latin typeface="Corbel"/>
                <a:cs typeface="Corbel"/>
              </a:rPr>
              <a:t>методики, </a:t>
            </a:r>
            <a:r>
              <a:rPr sz="2400" spc="-10" dirty="0">
                <a:latin typeface="Corbel"/>
                <a:cs typeface="Corbel"/>
              </a:rPr>
              <a:t>доказавшей </a:t>
            </a:r>
            <a:r>
              <a:rPr sz="2400" spc="-5" dirty="0">
                <a:latin typeface="Corbel"/>
                <a:cs typeface="Corbel"/>
              </a:rPr>
              <a:t>свою </a:t>
            </a:r>
            <a:r>
              <a:rPr sz="240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эффективность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на </a:t>
            </a:r>
            <a:r>
              <a:rPr sz="2400" spc="-5" dirty="0">
                <a:latin typeface="Corbel"/>
                <a:cs typeface="Corbel"/>
              </a:rPr>
              <a:t>собственном</a:t>
            </a:r>
            <a:r>
              <a:rPr sz="2400" spc="-3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опыте</a:t>
            </a:r>
            <a:r>
              <a:rPr sz="2400" spc="-1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мастера,</a:t>
            </a:r>
            <a:r>
              <a:rPr sz="2400" spc="-1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,</a:t>
            </a:r>
            <a:endParaRPr sz="2400">
              <a:latin typeface="Corbel"/>
              <a:cs typeface="Corbel"/>
            </a:endParaRPr>
          </a:p>
          <a:p>
            <a:pPr marL="241300" marR="657860" algn="just">
              <a:lnSpc>
                <a:spcPct val="110000"/>
              </a:lnSpc>
            </a:pPr>
            <a:r>
              <a:rPr sz="2400" spc="-5" dirty="0">
                <a:latin typeface="Corbel"/>
                <a:cs typeface="Corbel"/>
              </a:rPr>
              <a:t>посредством показа </a:t>
            </a:r>
            <a:r>
              <a:rPr sz="2400" dirty="0">
                <a:latin typeface="Corbel"/>
                <a:cs typeface="Corbel"/>
              </a:rPr>
              <a:t>и </a:t>
            </a:r>
            <a:r>
              <a:rPr sz="2400" spc="-10" dirty="0">
                <a:latin typeface="Corbel"/>
                <a:cs typeface="Corbel"/>
              </a:rPr>
              <a:t>передачи </a:t>
            </a:r>
            <a:r>
              <a:rPr sz="2400" spc="-5" dirty="0">
                <a:latin typeface="Corbel"/>
                <a:cs typeface="Corbel"/>
              </a:rPr>
              <a:t>из </a:t>
            </a:r>
            <a:r>
              <a:rPr sz="2400" dirty="0">
                <a:latin typeface="Corbel"/>
                <a:cs typeface="Corbel"/>
              </a:rPr>
              <a:t>рук в </a:t>
            </a:r>
            <a:r>
              <a:rPr sz="2400" spc="-5" dirty="0">
                <a:latin typeface="Corbel"/>
                <a:cs typeface="Corbel"/>
              </a:rPr>
              <a:t>руки приемов </a:t>
            </a:r>
            <a:r>
              <a:rPr sz="2400" spc="-47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работы, </a:t>
            </a:r>
            <a:r>
              <a:rPr sz="2400" spc="-10" dirty="0">
                <a:latin typeface="Corbel"/>
                <a:cs typeface="Corbel"/>
              </a:rPr>
              <a:t>профессиональных </a:t>
            </a:r>
            <a:r>
              <a:rPr sz="2400" spc="-15" dirty="0">
                <a:latin typeface="Corbel"/>
                <a:cs typeface="Corbel"/>
              </a:rPr>
              <a:t>секретов </a:t>
            </a:r>
            <a:r>
              <a:rPr sz="2400" dirty="0">
                <a:latin typeface="Corbel"/>
                <a:cs typeface="Corbel"/>
              </a:rPr>
              <a:t>с </a:t>
            </a:r>
            <a:r>
              <a:rPr sz="2400" spc="-10" dirty="0">
                <a:latin typeface="Corbel"/>
                <a:cs typeface="Corbel"/>
              </a:rPr>
              <a:t>необходимыми </a:t>
            </a:r>
            <a:r>
              <a:rPr sz="2400" spc="-47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комментариями.</a:t>
            </a:r>
            <a:endParaRPr sz="2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6164" y="0"/>
            <a:ext cx="212090" cy="6858000"/>
          </a:xfrm>
          <a:custGeom>
            <a:avLst/>
            <a:gdLst/>
            <a:ahLst/>
            <a:cxnLst/>
            <a:rect l="l" t="t" r="r" b="b"/>
            <a:pathLst>
              <a:path w="212090" h="6858000">
                <a:moveTo>
                  <a:pt x="211835" y="0"/>
                </a:moveTo>
                <a:lnTo>
                  <a:pt x="0" y="0"/>
                </a:lnTo>
                <a:lnTo>
                  <a:pt x="0" y="6858000"/>
                </a:lnTo>
                <a:lnTo>
                  <a:pt x="211835" y="6858000"/>
                </a:lnTo>
                <a:lnTo>
                  <a:pt x="211835" y="0"/>
                </a:lnTo>
                <a:close/>
              </a:path>
            </a:pathLst>
          </a:custGeom>
          <a:solidFill>
            <a:srgbClr val="007A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1" y="0"/>
            <a:ext cx="680085" cy="6858000"/>
          </a:xfrm>
          <a:custGeom>
            <a:avLst/>
            <a:gdLst/>
            <a:ahLst/>
            <a:cxnLst/>
            <a:rect l="l" t="t" r="r" b="b"/>
            <a:pathLst>
              <a:path w="680085" h="6858000">
                <a:moveTo>
                  <a:pt x="499313" y="0"/>
                </a:moveTo>
                <a:lnTo>
                  <a:pt x="0" y="0"/>
                </a:lnTo>
                <a:lnTo>
                  <a:pt x="0" y="6857999"/>
                </a:lnTo>
                <a:lnTo>
                  <a:pt x="499313" y="6857999"/>
                </a:lnTo>
                <a:lnTo>
                  <a:pt x="501112" y="6800907"/>
                </a:lnTo>
                <a:lnTo>
                  <a:pt x="506216" y="6750097"/>
                </a:lnTo>
                <a:lnTo>
                  <a:pt x="514183" y="6704731"/>
                </a:lnTo>
                <a:lnTo>
                  <a:pt x="524574" y="6663971"/>
                </a:lnTo>
                <a:lnTo>
                  <a:pt x="536948" y="6626980"/>
                </a:lnTo>
                <a:lnTo>
                  <a:pt x="565881" y="6560954"/>
                </a:lnTo>
                <a:lnTo>
                  <a:pt x="597457" y="6499954"/>
                </a:lnTo>
                <a:lnTo>
                  <a:pt x="613136" y="6469245"/>
                </a:lnTo>
                <a:lnTo>
                  <a:pt x="642069" y="6403219"/>
                </a:lnTo>
                <a:lnTo>
                  <a:pt x="654442" y="6366228"/>
                </a:lnTo>
                <a:lnTo>
                  <a:pt x="664833" y="6325468"/>
                </a:lnTo>
                <a:lnTo>
                  <a:pt x="672801" y="6280102"/>
                </a:lnTo>
                <a:lnTo>
                  <a:pt x="677904" y="6229291"/>
                </a:lnTo>
                <a:lnTo>
                  <a:pt x="679704" y="6172200"/>
                </a:lnTo>
                <a:lnTo>
                  <a:pt x="677904" y="6115108"/>
                </a:lnTo>
                <a:lnTo>
                  <a:pt x="672801" y="6064297"/>
                </a:lnTo>
                <a:lnTo>
                  <a:pt x="664833" y="6018931"/>
                </a:lnTo>
                <a:lnTo>
                  <a:pt x="654442" y="5978171"/>
                </a:lnTo>
                <a:lnTo>
                  <a:pt x="642069" y="5941180"/>
                </a:lnTo>
                <a:lnTo>
                  <a:pt x="613136" y="5875154"/>
                </a:lnTo>
                <a:lnTo>
                  <a:pt x="581559" y="5814154"/>
                </a:lnTo>
                <a:lnTo>
                  <a:pt x="565881" y="5783445"/>
                </a:lnTo>
                <a:lnTo>
                  <a:pt x="536948" y="5717419"/>
                </a:lnTo>
                <a:lnTo>
                  <a:pt x="524574" y="5680428"/>
                </a:lnTo>
                <a:lnTo>
                  <a:pt x="514183" y="5639668"/>
                </a:lnTo>
                <a:lnTo>
                  <a:pt x="506216" y="5594302"/>
                </a:lnTo>
                <a:lnTo>
                  <a:pt x="501112" y="5543491"/>
                </a:lnTo>
                <a:lnTo>
                  <a:pt x="499313" y="5486400"/>
                </a:lnTo>
                <a:lnTo>
                  <a:pt x="501112" y="5429308"/>
                </a:lnTo>
                <a:lnTo>
                  <a:pt x="506216" y="5378497"/>
                </a:lnTo>
                <a:lnTo>
                  <a:pt x="514183" y="5333131"/>
                </a:lnTo>
                <a:lnTo>
                  <a:pt x="524574" y="5292371"/>
                </a:lnTo>
                <a:lnTo>
                  <a:pt x="536948" y="5255380"/>
                </a:lnTo>
                <a:lnTo>
                  <a:pt x="565881" y="5189354"/>
                </a:lnTo>
                <a:lnTo>
                  <a:pt x="597457" y="5128354"/>
                </a:lnTo>
                <a:lnTo>
                  <a:pt x="613136" y="5097645"/>
                </a:lnTo>
                <a:lnTo>
                  <a:pt x="642069" y="5031619"/>
                </a:lnTo>
                <a:lnTo>
                  <a:pt x="654442" y="4994628"/>
                </a:lnTo>
                <a:lnTo>
                  <a:pt x="664833" y="4953868"/>
                </a:lnTo>
                <a:lnTo>
                  <a:pt x="672801" y="4908502"/>
                </a:lnTo>
                <a:lnTo>
                  <a:pt x="677904" y="4857691"/>
                </a:lnTo>
                <a:lnTo>
                  <a:pt x="679704" y="4800600"/>
                </a:lnTo>
                <a:lnTo>
                  <a:pt x="677904" y="4743508"/>
                </a:lnTo>
                <a:lnTo>
                  <a:pt x="672801" y="4692697"/>
                </a:lnTo>
                <a:lnTo>
                  <a:pt x="664833" y="4647331"/>
                </a:lnTo>
                <a:lnTo>
                  <a:pt x="654442" y="4606571"/>
                </a:lnTo>
                <a:lnTo>
                  <a:pt x="642069" y="4569580"/>
                </a:lnTo>
                <a:lnTo>
                  <a:pt x="613136" y="4503554"/>
                </a:lnTo>
                <a:lnTo>
                  <a:pt x="581559" y="4442554"/>
                </a:lnTo>
                <a:lnTo>
                  <a:pt x="565881" y="4411845"/>
                </a:lnTo>
                <a:lnTo>
                  <a:pt x="536948" y="4345819"/>
                </a:lnTo>
                <a:lnTo>
                  <a:pt x="524574" y="4308828"/>
                </a:lnTo>
                <a:lnTo>
                  <a:pt x="514183" y="4268068"/>
                </a:lnTo>
                <a:lnTo>
                  <a:pt x="506216" y="4222702"/>
                </a:lnTo>
                <a:lnTo>
                  <a:pt x="501112" y="4171891"/>
                </a:lnTo>
                <a:lnTo>
                  <a:pt x="499313" y="4114800"/>
                </a:lnTo>
                <a:lnTo>
                  <a:pt x="501112" y="4057708"/>
                </a:lnTo>
                <a:lnTo>
                  <a:pt x="506216" y="4006897"/>
                </a:lnTo>
                <a:lnTo>
                  <a:pt x="514183" y="3961531"/>
                </a:lnTo>
                <a:lnTo>
                  <a:pt x="524574" y="3920771"/>
                </a:lnTo>
                <a:lnTo>
                  <a:pt x="536948" y="3883780"/>
                </a:lnTo>
                <a:lnTo>
                  <a:pt x="565881" y="3817754"/>
                </a:lnTo>
                <a:lnTo>
                  <a:pt x="597457" y="3756754"/>
                </a:lnTo>
                <a:lnTo>
                  <a:pt x="613136" y="3726045"/>
                </a:lnTo>
                <a:lnTo>
                  <a:pt x="642069" y="3660019"/>
                </a:lnTo>
                <a:lnTo>
                  <a:pt x="654442" y="3623028"/>
                </a:lnTo>
                <a:lnTo>
                  <a:pt x="664833" y="3582268"/>
                </a:lnTo>
                <a:lnTo>
                  <a:pt x="672801" y="3536902"/>
                </a:lnTo>
                <a:lnTo>
                  <a:pt x="677904" y="3486091"/>
                </a:lnTo>
                <a:lnTo>
                  <a:pt x="679704" y="3429000"/>
                </a:lnTo>
                <a:lnTo>
                  <a:pt x="677904" y="3371908"/>
                </a:lnTo>
                <a:lnTo>
                  <a:pt x="672801" y="3321097"/>
                </a:lnTo>
                <a:lnTo>
                  <a:pt x="664833" y="3275731"/>
                </a:lnTo>
                <a:lnTo>
                  <a:pt x="654442" y="3234971"/>
                </a:lnTo>
                <a:lnTo>
                  <a:pt x="642069" y="3197980"/>
                </a:lnTo>
                <a:lnTo>
                  <a:pt x="613136" y="3131954"/>
                </a:lnTo>
                <a:lnTo>
                  <a:pt x="581559" y="3070954"/>
                </a:lnTo>
                <a:lnTo>
                  <a:pt x="565881" y="3040245"/>
                </a:lnTo>
                <a:lnTo>
                  <a:pt x="536948" y="2974219"/>
                </a:lnTo>
                <a:lnTo>
                  <a:pt x="524574" y="2937228"/>
                </a:lnTo>
                <a:lnTo>
                  <a:pt x="514183" y="2896468"/>
                </a:lnTo>
                <a:lnTo>
                  <a:pt x="506216" y="2851102"/>
                </a:lnTo>
                <a:lnTo>
                  <a:pt x="501112" y="2800291"/>
                </a:lnTo>
                <a:lnTo>
                  <a:pt x="499313" y="2743200"/>
                </a:lnTo>
                <a:lnTo>
                  <a:pt x="501112" y="2686108"/>
                </a:lnTo>
                <a:lnTo>
                  <a:pt x="506216" y="2635297"/>
                </a:lnTo>
                <a:lnTo>
                  <a:pt x="514183" y="2589931"/>
                </a:lnTo>
                <a:lnTo>
                  <a:pt x="524574" y="2549171"/>
                </a:lnTo>
                <a:lnTo>
                  <a:pt x="536948" y="2512180"/>
                </a:lnTo>
                <a:lnTo>
                  <a:pt x="565881" y="2446154"/>
                </a:lnTo>
                <a:lnTo>
                  <a:pt x="597457" y="2385154"/>
                </a:lnTo>
                <a:lnTo>
                  <a:pt x="613136" y="2354445"/>
                </a:lnTo>
                <a:lnTo>
                  <a:pt x="642069" y="2288419"/>
                </a:lnTo>
                <a:lnTo>
                  <a:pt x="654442" y="2251428"/>
                </a:lnTo>
                <a:lnTo>
                  <a:pt x="664833" y="2210668"/>
                </a:lnTo>
                <a:lnTo>
                  <a:pt x="672801" y="2165302"/>
                </a:lnTo>
                <a:lnTo>
                  <a:pt x="677904" y="2114491"/>
                </a:lnTo>
                <a:lnTo>
                  <a:pt x="679704" y="2057400"/>
                </a:lnTo>
                <a:lnTo>
                  <a:pt x="677904" y="2000308"/>
                </a:lnTo>
                <a:lnTo>
                  <a:pt x="672801" y="1949497"/>
                </a:lnTo>
                <a:lnTo>
                  <a:pt x="664833" y="1904131"/>
                </a:lnTo>
                <a:lnTo>
                  <a:pt x="654442" y="1863371"/>
                </a:lnTo>
                <a:lnTo>
                  <a:pt x="642069" y="1826380"/>
                </a:lnTo>
                <a:lnTo>
                  <a:pt x="613136" y="1760354"/>
                </a:lnTo>
                <a:lnTo>
                  <a:pt x="581559" y="1699354"/>
                </a:lnTo>
                <a:lnTo>
                  <a:pt x="565881" y="1668645"/>
                </a:lnTo>
                <a:lnTo>
                  <a:pt x="536948" y="1602619"/>
                </a:lnTo>
                <a:lnTo>
                  <a:pt x="524574" y="1565628"/>
                </a:lnTo>
                <a:lnTo>
                  <a:pt x="514183" y="1524868"/>
                </a:lnTo>
                <a:lnTo>
                  <a:pt x="506216" y="1479502"/>
                </a:lnTo>
                <a:lnTo>
                  <a:pt x="501112" y="1428691"/>
                </a:lnTo>
                <a:lnTo>
                  <a:pt x="499313" y="1371600"/>
                </a:lnTo>
                <a:lnTo>
                  <a:pt x="501112" y="1314508"/>
                </a:lnTo>
                <a:lnTo>
                  <a:pt x="506216" y="1263697"/>
                </a:lnTo>
                <a:lnTo>
                  <a:pt x="514183" y="1218331"/>
                </a:lnTo>
                <a:lnTo>
                  <a:pt x="524574" y="1177571"/>
                </a:lnTo>
                <a:lnTo>
                  <a:pt x="536948" y="1140580"/>
                </a:lnTo>
                <a:lnTo>
                  <a:pt x="565881" y="1074554"/>
                </a:lnTo>
                <a:lnTo>
                  <a:pt x="597457" y="1013554"/>
                </a:lnTo>
                <a:lnTo>
                  <a:pt x="613136" y="982845"/>
                </a:lnTo>
                <a:lnTo>
                  <a:pt x="642069" y="916819"/>
                </a:lnTo>
                <a:lnTo>
                  <a:pt x="654442" y="879828"/>
                </a:lnTo>
                <a:lnTo>
                  <a:pt x="664833" y="839068"/>
                </a:lnTo>
                <a:lnTo>
                  <a:pt x="672801" y="793702"/>
                </a:lnTo>
                <a:lnTo>
                  <a:pt x="677904" y="742891"/>
                </a:lnTo>
                <a:lnTo>
                  <a:pt x="679704" y="685800"/>
                </a:lnTo>
                <a:lnTo>
                  <a:pt x="677904" y="628708"/>
                </a:lnTo>
                <a:lnTo>
                  <a:pt x="672801" y="577897"/>
                </a:lnTo>
                <a:lnTo>
                  <a:pt x="664833" y="532531"/>
                </a:lnTo>
                <a:lnTo>
                  <a:pt x="654442" y="491771"/>
                </a:lnTo>
                <a:lnTo>
                  <a:pt x="642069" y="454780"/>
                </a:lnTo>
                <a:lnTo>
                  <a:pt x="613136" y="388754"/>
                </a:lnTo>
                <a:lnTo>
                  <a:pt x="581559" y="327754"/>
                </a:lnTo>
                <a:lnTo>
                  <a:pt x="565881" y="297045"/>
                </a:lnTo>
                <a:lnTo>
                  <a:pt x="536948" y="231019"/>
                </a:lnTo>
                <a:lnTo>
                  <a:pt x="524574" y="194028"/>
                </a:lnTo>
                <a:lnTo>
                  <a:pt x="514183" y="153268"/>
                </a:lnTo>
                <a:lnTo>
                  <a:pt x="506216" y="107902"/>
                </a:lnTo>
                <a:lnTo>
                  <a:pt x="501112" y="57091"/>
                </a:lnTo>
                <a:lnTo>
                  <a:pt x="499313" y="0"/>
                </a:lnTo>
                <a:close/>
              </a:path>
            </a:pathLst>
          </a:custGeom>
          <a:solidFill>
            <a:srgbClr val="12007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103498" y="2142744"/>
            <a:ext cx="3261995" cy="2048510"/>
            <a:chOff x="2579497" y="2142744"/>
            <a:chExt cx="3261995" cy="2048510"/>
          </a:xfrm>
        </p:grpSpPr>
        <p:sp>
          <p:nvSpPr>
            <p:cNvPr id="5" name="object 5"/>
            <p:cNvSpPr/>
            <p:nvPr/>
          </p:nvSpPr>
          <p:spPr>
            <a:xfrm>
              <a:off x="2585593" y="2148840"/>
              <a:ext cx="3249930" cy="2036445"/>
            </a:xfrm>
            <a:custGeom>
              <a:avLst/>
              <a:gdLst/>
              <a:ahLst/>
              <a:cxnLst/>
              <a:rect l="l" t="t" r="r" b="b"/>
              <a:pathLst>
                <a:path w="3249929" h="2036445">
                  <a:moveTo>
                    <a:pt x="0" y="39497"/>
                  </a:moveTo>
                  <a:lnTo>
                    <a:pt x="459358" y="848360"/>
                  </a:lnTo>
                  <a:lnTo>
                    <a:pt x="459358" y="1696720"/>
                  </a:lnTo>
                  <a:lnTo>
                    <a:pt x="462456" y="1742774"/>
                  </a:lnTo>
                  <a:lnTo>
                    <a:pt x="471478" y="1786944"/>
                  </a:lnTo>
                  <a:lnTo>
                    <a:pt x="486021" y="1828823"/>
                  </a:lnTo>
                  <a:lnTo>
                    <a:pt x="505681" y="1868010"/>
                  </a:lnTo>
                  <a:lnTo>
                    <a:pt x="530054" y="1904098"/>
                  </a:lnTo>
                  <a:lnTo>
                    <a:pt x="558736" y="1936686"/>
                  </a:lnTo>
                  <a:lnTo>
                    <a:pt x="591324" y="1965368"/>
                  </a:lnTo>
                  <a:lnTo>
                    <a:pt x="627412" y="1989741"/>
                  </a:lnTo>
                  <a:lnTo>
                    <a:pt x="666599" y="2009401"/>
                  </a:lnTo>
                  <a:lnTo>
                    <a:pt x="708478" y="2023944"/>
                  </a:lnTo>
                  <a:lnTo>
                    <a:pt x="752648" y="2032966"/>
                  </a:lnTo>
                  <a:lnTo>
                    <a:pt x="798703" y="2036064"/>
                  </a:lnTo>
                  <a:lnTo>
                    <a:pt x="2910459" y="2036064"/>
                  </a:lnTo>
                  <a:lnTo>
                    <a:pt x="2956513" y="2032966"/>
                  </a:lnTo>
                  <a:lnTo>
                    <a:pt x="3000683" y="2023944"/>
                  </a:lnTo>
                  <a:lnTo>
                    <a:pt x="3042562" y="2009401"/>
                  </a:lnTo>
                  <a:lnTo>
                    <a:pt x="3081749" y="1989741"/>
                  </a:lnTo>
                  <a:lnTo>
                    <a:pt x="3117837" y="1965368"/>
                  </a:lnTo>
                  <a:lnTo>
                    <a:pt x="3150425" y="1936686"/>
                  </a:lnTo>
                  <a:lnTo>
                    <a:pt x="3179107" y="1904098"/>
                  </a:lnTo>
                  <a:lnTo>
                    <a:pt x="3203480" y="1868010"/>
                  </a:lnTo>
                  <a:lnTo>
                    <a:pt x="3223140" y="1828823"/>
                  </a:lnTo>
                  <a:lnTo>
                    <a:pt x="3237683" y="1786944"/>
                  </a:lnTo>
                  <a:lnTo>
                    <a:pt x="3246705" y="1742774"/>
                  </a:lnTo>
                  <a:lnTo>
                    <a:pt x="3249803" y="1696720"/>
                  </a:lnTo>
                  <a:lnTo>
                    <a:pt x="3249803" y="339344"/>
                  </a:lnTo>
                  <a:lnTo>
                    <a:pt x="459358" y="339344"/>
                  </a:lnTo>
                  <a:lnTo>
                    <a:pt x="0" y="39497"/>
                  </a:lnTo>
                  <a:close/>
                </a:path>
                <a:path w="3249929" h="2036445">
                  <a:moveTo>
                    <a:pt x="2910459" y="0"/>
                  </a:moveTo>
                  <a:lnTo>
                    <a:pt x="798703" y="0"/>
                  </a:lnTo>
                  <a:lnTo>
                    <a:pt x="752648" y="3097"/>
                  </a:lnTo>
                  <a:lnTo>
                    <a:pt x="708478" y="12119"/>
                  </a:lnTo>
                  <a:lnTo>
                    <a:pt x="666599" y="26662"/>
                  </a:lnTo>
                  <a:lnTo>
                    <a:pt x="627412" y="46322"/>
                  </a:lnTo>
                  <a:lnTo>
                    <a:pt x="591324" y="70695"/>
                  </a:lnTo>
                  <a:lnTo>
                    <a:pt x="558736" y="99377"/>
                  </a:lnTo>
                  <a:lnTo>
                    <a:pt x="530054" y="131965"/>
                  </a:lnTo>
                  <a:lnTo>
                    <a:pt x="505681" y="168053"/>
                  </a:lnTo>
                  <a:lnTo>
                    <a:pt x="486021" y="207240"/>
                  </a:lnTo>
                  <a:lnTo>
                    <a:pt x="471478" y="249119"/>
                  </a:lnTo>
                  <a:lnTo>
                    <a:pt x="462456" y="293289"/>
                  </a:lnTo>
                  <a:lnTo>
                    <a:pt x="459358" y="339344"/>
                  </a:lnTo>
                  <a:lnTo>
                    <a:pt x="3249803" y="339344"/>
                  </a:lnTo>
                  <a:lnTo>
                    <a:pt x="3246705" y="293289"/>
                  </a:lnTo>
                  <a:lnTo>
                    <a:pt x="3237683" y="249119"/>
                  </a:lnTo>
                  <a:lnTo>
                    <a:pt x="3223140" y="207240"/>
                  </a:lnTo>
                  <a:lnTo>
                    <a:pt x="3203480" y="168053"/>
                  </a:lnTo>
                  <a:lnTo>
                    <a:pt x="3179107" y="131965"/>
                  </a:lnTo>
                  <a:lnTo>
                    <a:pt x="3150425" y="99377"/>
                  </a:lnTo>
                  <a:lnTo>
                    <a:pt x="3117837" y="70695"/>
                  </a:lnTo>
                  <a:lnTo>
                    <a:pt x="3081749" y="46322"/>
                  </a:lnTo>
                  <a:lnTo>
                    <a:pt x="3042562" y="26662"/>
                  </a:lnTo>
                  <a:lnTo>
                    <a:pt x="3000683" y="12119"/>
                  </a:lnTo>
                  <a:lnTo>
                    <a:pt x="2956513" y="3097"/>
                  </a:lnTo>
                  <a:lnTo>
                    <a:pt x="29104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85593" y="2148840"/>
              <a:ext cx="3249930" cy="2036445"/>
            </a:xfrm>
            <a:custGeom>
              <a:avLst/>
              <a:gdLst/>
              <a:ahLst/>
              <a:cxnLst/>
              <a:rect l="l" t="t" r="r" b="b"/>
              <a:pathLst>
                <a:path w="3249929" h="2036445">
                  <a:moveTo>
                    <a:pt x="459358" y="339344"/>
                  </a:moveTo>
                  <a:lnTo>
                    <a:pt x="462456" y="293289"/>
                  </a:lnTo>
                  <a:lnTo>
                    <a:pt x="471478" y="249119"/>
                  </a:lnTo>
                  <a:lnTo>
                    <a:pt x="486021" y="207240"/>
                  </a:lnTo>
                  <a:lnTo>
                    <a:pt x="505681" y="168053"/>
                  </a:lnTo>
                  <a:lnTo>
                    <a:pt x="530054" y="131965"/>
                  </a:lnTo>
                  <a:lnTo>
                    <a:pt x="558736" y="99377"/>
                  </a:lnTo>
                  <a:lnTo>
                    <a:pt x="591324" y="70695"/>
                  </a:lnTo>
                  <a:lnTo>
                    <a:pt x="627412" y="46322"/>
                  </a:lnTo>
                  <a:lnTo>
                    <a:pt x="666599" y="26662"/>
                  </a:lnTo>
                  <a:lnTo>
                    <a:pt x="708478" y="12119"/>
                  </a:lnTo>
                  <a:lnTo>
                    <a:pt x="752648" y="3097"/>
                  </a:lnTo>
                  <a:lnTo>
                    <a:pt x="798703" y="0"/>
                  </a:lnTo>
                  <a:lnTo>
                    <a:pt x="924432" y="0"/>
                  </a:lnTo>
                  <a:lnTo>
                    <a:pt x="1622044" y="0"/>
                  </a:lnTo>
                  <a:lnTo>
                    <a:pt x="2910459" y="0"/>
                  </a:lnTo>
                  <a:lnTo>
                    <a:pt x="2956513" y="3097"/>
                  </a:lnTo>
                  <a:lnTo>
                    <a:pt x="3000683" y="12119"/>
                  </a:lnTo>
                  <a:lnTo>
                    <a:pt x="3042562" y="26662"/>
                  </a:lnTo>
                  <a:lnTo>
                    <a:pt x="3081749" y="46322"/>
                  </a:lnTo>
                  <a:lnTo>
                    <a:pt x="3117837" y="70695"/>
                  </a:lnTo>
                  <a:lnTo>
                    <a:pt x="3150425" y="99377"/>
                  </a:lnTo>
                  <a:lnTo>
                    <a:pt x="3179107" y="131965"/>
                  </a:lnTo>
                  <a:lnTo>
                    <a:pt x="3203480" y="168053"/>
                  </a:lnTo>
                  <a:lnTo>
                    <a:pt x="3223140" y="207240"/>
                  </a:lnTo>
                  <a:lnTo>
                    <a:pt x="3237683" y="249119"/>
                  </a:lnTo>
                  <a:lnTo>
                    <a:pt x="3246705" y="293289"/>
                  </a:lnTo>
                  <a:lnTo>
                    <a:pt x="3249803" y="339344"/>
                  </a:lnTo>
                  <a:lnTo>
                    <a:pt x="3249803" y="848360"/>
                  </a:lnTo>
                  <a:lnTo>
                    <a:pt x="3249803" y="1696720"/>
                  </a:lnTo>
                  <a:lnTo>
                    <a:pt x="3246705" y="1742774"/>
                  </a:lnTo>
                  <a:lnTo>
                    <a:pt x="3237683" y="1786944"/>
                  </a:lnTo>
                  <a:lnTo>
                    <a:pt x="3223140" y="1828823"/>
                  </a:lnTo>
                  <a:lnTo>
                    <a:pt x="3203480" y="1868010"/>
                  </a:lnTo>
                  <a:lnTo>
                    <a:pt x="3179107" y="1904098"/>
                  </a:lnTo>
                  <a:lnTo>
                    <a:pt x="3150425" y="1936686"/>
                  </a:lnTo>
                  <a:lnTo>
                    <a:pt x="3117837" y="1965368"/>
                  </a:lnTo>
                  <a:lnTo>
                    <a:pt x="3081749" y="1989741"/>
                  </a:lnTo>
                  <a:lnTo>
                    <a:pt x="3042562" y="2009401"/>
                  </a:lnTo>
                  <a:lnTo>
                    <a:pt x="3000683" y="2023944"/>
                  </a:lnTo>
                  <a:lnTo>
                    <a:pt x="2956513" y="2032966"/>
                  </a:lnTo>
                  <a:lnTo>
                    <a:pt x="2910459" y="2036064"/>
                  </a:lnTo>
                  <a:lnTo>
                    <a:pt x="1622044" y="2036064"/>
                  </a:lnTo>
                  <a:lnTo>
                    <a:pt x="924432" y="2036064"/>
                  </a:lnTo>
                  <a:lnTo>
                    <a:pt x="798703" y="2036064"/>
                  </a:lnTo>
                  <a:lnTo>
                    <a:pt x="752648" y="2032966"/>
                  </a:lnTo>
                  <a:lnTo>
                    <a:pt x="708478" y="2023944"/>
                  </a:lnTo>
                  <a:lnTo>
                    <a:pt x="666599" y="2009401"/>
                  </a:lnTo>
                  <a:lnTo>
                    <a:pt x="627412" y="1989741"/>
                  </a:lnTo>
                  <a:lnTo>
                    <a:pt x="591324" y="1965368"/>
                  </a:lnTo>
                  <a:lnTo>
                    <a:pt x="558736" y="1936686"/>
                  </a:lnTo>
                  <a:lnTo>
                    <a:pt x="530054" y="1904098"/>
                  </a:lnTo>
                  <a:lnTo>
                    <a:pt x="505681" y="1868010"/>
                  </a:lnTo>
                  <a:lnTo>
                    <a:pt x="486021" y="1828823"/>
                  </a:lnTo>
                  <a:lnTo>
                    <a:pt x="471478" y="1786944"/>
                  </a:lnTo>
                  <a:lnTo>
                    <a:pt x="462456" y="1742774"/>
                  </a:lnTo>
                  <a:lnTo>
                    <a:pt x="459358" y="1696720"/>
                  </a:lnTo>
                  <a:lnTo>
                    <a:pt x="459358" y="848360"/>
                  </a:lnTo>
                  <a:lnTo>
                    <a:pt x="0" y="39497"/>
                  </a:lnTo>
                  <a:lnTo>
                    <a:pt x="459358" y="339344"/>
                  </a:lnTo>
                  <a:close/>
                </a:path>
              </a:pathLst>
            </a:custGeom>
            <a:ln w="12192">
              <a:solidFill>
                <a:srgbClr val="007A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714495" y="2418970"/>
            <a:ext cx="249872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9220">
              <a:spcBef>
                <a:spcPts val="100"/>
              </a:spcBef>
            </a:pPr>
            <a:r>
              <a:rPr sz="1200" dirty="0">
                <a:latin typeface="Corbel"/>
                <a:cs typeface="Corbel"/>
              </a:rPr>
              <a:t>В </a:t>
            </a:r>
            <a:r>
              <a:rPr sz="1200" spc="-10" dirty="0">
                <a:latin typeface="Corbel"/>
                <a:cs typeface="Corbel"/>
              </a:rPr>
              <a:t>отличие </a:t>
            </a:r>
            <a:r>
              <a:rPr sz="1200" spc="-5" dirty="0">
                <a:latin typeface="Corbel"/>
                <a:cs typeface="Corbel"/>
              </a:rPr>
              <a:t>от тренинга </a:t>
            </a:r>
            <a:r>
              <a:rPr sz="1200" dirty="0">
                <a:latin typeface="Corbel"/>
                <a:cs typeface="Corbel"/>
              </a:rPr>
              <a:t>и </a:t>
            </a:r>
            <a:r>
              <a:rPr sz="1200" spc="-5" dirty="0">
                <a:latin typeface="Corbel"/>
                <a:cs typeface="Corbel"/>
              </a:rPr>
              <a:t>семинара </a:t>
            </a:r>
            <a:r>
              <a:rPr sz="1200" dirty="0">
                <a:latin typeface="Corbel"/>
                <a:cs typeface="Corbel"/>
              </a:rPr>
              <a:t> </a:t>
            </a:r>
            <a:r>
              <a:rPr sz="1200" spc="-5" dirty="0">
                <a:latin typeface="Corbel"/>
                <a:cs typeface="Corbel"/>
              </a:rPr>
              <a:t>мастер-класс</a:t>
            </a:r>
            <a:r>
              <a:rPr sz="1200" spc="-35" dirty="0">
                <a:latin typeface="Corbel"/>
                <a:cs typeface="Corbel"/>
              </a:rPr>
              <a:t> </a:t>
            </a:r>
            <a:r>
              <a:rPr sz="1200" spc="-5" dirty="0">
                <a:latin typeface="Corbel"/>
                <a:cs typeface="Corbel"/>
              </a:rPr>
              <a:t>обычно</a:t>
            </a:r>
            <a:r>
              <a:rPr sz="1200" spc="-15" dirty="0">
                <a:latin typeface="Corbel"/>
                <a:cs typeface="Corbel"/>
              </a:rPr>
              <a:t> </a:t>
            </a:r>
            <a:r>
              <a:rPr sz="1200" spc="-10" dirty="0">
                <a:latin typeface="Corbel"/>
                <a:cs typeface="Corbel"/>
              </a:rPr>
              <a:t>проводится</a:t>
            </a:r>
            <a:r>
              <a:rPr sz="1200" spc="-25" dirty="0">
                <a:latin typeface="Corbel"/>
                <a:cs typeface="Corbel"/>
              </a:rPr>
              <a:t> </a:t>
            </a:r>
            <a:r>
              <a:rPr sz="1200" dirty="0">
                <a:latin typeface="Corbel"/>
                <a:cs typeface="Corbel"/>
              </a:rPr>
              <a:t>для</a:t>
            </a:r>
            <a:endParaRPr sz="1200">
              <a:latin typeface="Corbel"/>
              <a:cs typeface="Corbel"/>
            </a:endParaRPr>
          </a:p>
          <a:p>
            <a:pPr algn="ctr">
              <a:lnSpc>
                <a:spcPct val="100000"/>
              </a:lnSpc>
            </a:pPr>
            <a:r>
              <a:rPr sz="1200" spc="-5" dirty="0">
                <a:latin typeface="Corbel"/>
                <a:cs typeface="Corbel"/>
              </a:rPr>
              <a:t>тех,</a:t>
            </a:r>
            <a:r>
              <a:rPr sz="1200" spc="-25" dirty="0">
                <a:latin typeface="Corbel"/>
                <a:cs typeface="Corbel"/>
              </a:rPr>
              <a:t> </a:t>
            </a:r>
            <a:r>
              <a:rPr sz="1200" dirty="0">
                <a:latin typeface="Corbel"/>
                <a:cs typeface="Corbel"/>
              </a:rPr>
              <a:t>кто</a:t>
            </a:r>
            <a:r>
              <a:rPr sz="1200" spc="-20" dirty="0">
                <a:latin typeface="Corbel"/>
                <a:cs typeface="Corbel"/>
              </a:rPr>
              <a:t> </a:t>
            </a:r>
            <a:r>
              <a:rPr sz="1200" dirty="0">
                <a:latin typeface="Corbel"/>
                <a:cs typeface="Corbel"/>
              </a:rPr>
              <a:t>уже</a:t>
            </a:r>
            <a:r>
              <a:rPr sz="1200" spc="-25" dirty="0">
                <a:latin typeface="Corbel"/>
                <a:cs typeface="Corbel"/>
              </a:rPr>
              <a:t> </a:t>
            </a:r>
            <a:r>
              <a:rPr sz="1200" spc="-5" dirty="0">
                <a:latin typeface="Corbel"/>
                <a:cs typeface="Corbel"/>
              </a:rPr>
              <a:t>состоялся</a:t>
            </a:r>
            <a:r>
              <a:rPr sz="1200" spc="-35" dirty="0">
                <a:latin typeface="Corbel"/>
                <a:cs typeface="Corbel"/>
              </a:rPr>
              <a:t> </a:t>
            </a:r>
            <a:r>
              <a:rPr sz="1200" dirty="0">
                <a:latin typeface="Corbel"/>
                <a:cs typeface="Corbel"/>
              </a:rPr>
              <a:t>как</a:t>
            </a:r>
            <a:endParaRPr sz="1200">
              <a:latin typeface="Corbel"/>
              <a:cs typeface="Corbel"/>
            </a:endParaRPr>
          </a:p>
          <a:p>
            <a:pPr marL="90170" marR="80010" algn="ctr"/>
            <a:r>
              <a:rPr sz="1200" spc="-5" dirty="0">
                <a:latin typeface="Corbel"/>
                <a:cs typeface="Corbel"/>
              </a:rPr>
              <a:t>профессионал, </a:t>
            </a:r>
            <a:r>
              <a:rPr sz="1200" dirty="0">
                <a:latin typeface="Corbel"/>
                <a:cs typeface="Corbel"/>
              </a:rPr>
              <a:t>но не </a:t>
            </a:r>
            <a:r>
              <a:rPr sz="1200" spc="-15" dirty="0">
                <a:latin typeface="Corbel"/>
                <a:cs typeface="Corbel"/>
              </a:rPr>
              <a:t>удовлетворён </a:t>
            </a:r>
            <a:r>
              <a:rPr sz="1200" spc="-229" dirty="0">
                <a:latin typeface="Corbel"/>
                <a:cs typeface="Corbel"/>
              </a:rPr>
              <a:t> </a:t>
            </a:r>
            <a:r>
              <a:rPr sz="1200" spc="-5" dirty="0">
                <a:latin typeface="Corbel"/>
                <a:cs typeface="Corbel"/>
              </a:rPr>
              <a:t>уровнем, которого</a:t>
            </a:r>
            <a:r>
              <a:rPr sz="1200" spc="-10" dirty="0">
                <a:latin typeface="Corbel"/>
                <a:cs typeface="Corbel"/>
              </a:rPr>
              <a:t> </a:t>
            </a:r>
            <a:r>
              <a:rPr sz="1200" dirty="0">
                <a:latin typeface="Corbel"/>
                <a:cs typeface="Corbel"/>
              </a:rPr>
              <a:t>уже</a:t>
            </a:r>
            <a:r>
              <a:rPr sz="1200" spc="-10" dirty="0">
                <a:latin typeface="Corbel"/>
                <a:cs typeface="Corbel"/>
              </a:rPr>
              <a:t> </a:t>
            </a:r>
            <a:r>
              <a:rPr sz="1200" spc="-20" dirty="0">
                <a:latin typeface="Corbel"/>
                <a:cs typeface="Corbel"/>
              </a:rPr>
              <a:t>достиг.</a:t>
            </a:r>
            <a:endParaRPr sz="1200">
              <a:latin typeface="Corbel"/>
              <a:cs typeface="Corbel"/>
            </a:endParaRPr>
          </a:p>
          <a:p>
            <a:pPr marL="33655" marR="24765" indent="-635" algn="ctr"/>
            <a:r>
              <a:rPr sz="1200" dirty="0">
                <a:latin typeface="Corbel"/>
                <a:cs typeface="Corbel"/>
              </a:rPr>
              <a:t>В </a:t>
            </a:r>
            <a:r>
              <a:rPr sz="1200" spc="-10" dirty="0">
                <a:latin typeface="Corbel"/>
                <a:cs typeface="Corbel"/>
              </a:rPr>
              <a:t>отличие </a:t>
            </a:r>
            <a:r>
              <a:rPr sz="1200" spc="-5" dirty="0">
                <a:latin typeface="Corbel"/>
                <a:cs typeface="Corbel"/>
              </a:rPr>
              <a:t>от конференции </a:t>
            </a:r>
            <a:r>
              <a:rPr sz="1200" dirty="0">
                <a:latin typeface="Corbel"/>
                <a:cs typeface="Corbel"/>
              </a:rPr>
              <a:t>в </a:t>
            </a:r>
            <a:r>
              <a:rPr sz="1200" spc="-5" dirty="0">
                <a:latin typeface="Corbel"/>
                <a:cs typeface="Corbel"/>
              </a:rPr>
              <a:t>мастер- </a:t>
            </a:r>
            <a:r>
              <a:rPr sz="1200" spc="-229" dirty="0">
                <a:latin typeface="Corbel"/>
                <a:cs typeface="Corbel"/>
              </a:rPr>
              <a:t> </a:t>
            </a:r>
            <a:r>
              <a:rPr sz="1200" spc="-5" dirty="0">
                <a:latin typeface="Corbel"/>
                <a:cs typeface="Corbel"/>
              </a:rPr>
              <a:t>классе</a:t>
            </a:r>
            <a:r>
              <a:rPr sz="1200" spc="-50" dirty="0">
                <a:latin typeface="Corbel"/>
                <a:cs typeface="Corbel"/>
              </a:rPr>
              <a:t> </a:t>
            </a:r>
            <a:r>
              <a:rPr sz="1200" spc="-5" dirty="0">
                <a:latin typeface="Corbel"/>
                <a:cs typeface="Corbel"/>
              </a:rPr>
              <a:t>отсутствует</a:t>
            </a:r>
            <a:r>
              <a:rPr sz="1200" spc="-45" dirty="0">
                <a:latin typeface="Corbel"/>
                <a:cs typeface="Corbel"/>
              </a:rPr>
              <a:t> </a:t>
            </a:r>
            <a:r>
              <a:rPr sz="1200" dirty="0">
                <a:latin typeface="Corbel"/>
                <a:cs typeface="Corbel"/>
              </a:rPr>
              <a:t>равенство</a:t>
            </a:r>
            <a:r>
              <a:rPr sz="1200" spc="-25" dirty="0">
                <a:latin typeface="Corbel"/>
                <a:cs typeface="Corbel"/>
              </a:rPr>
              <a:t> </a:t>
            </a:r>
            <a:r>
              <a:rPr sz="1200" spc="-5" dirty="0">
                <a:latin typeface="Corbel"/>
                <a:cs typeface="Corbel"/>
              </a:rPr>
              <a:t>сторон </a:t>
            </a:r>
            <a:r>
              <a:rPr sz="1200" spc="-225" dirty="0">
                <a:latin typeface="Corbel"/>
                <a:cs typeface="Corbel"/>
              </a:rPr>
              <a:t> </a:t>
            </a:r>
            <a:r>
              <a:rPr sz="1200" spc="-10" dirty="0">
                <a:latin typeface="Corbel"/>
                <a:cs typeface="Corbel"/>
              </a:rPr>
              <a:t>процесса</a:t>
            </a:r>
            <a:r>
              <a:rPr sz="1200" spc="-20" dirty="0">
                <a:latin typeface="Corbel"/>
                <a:cs typeface="Corbel"/>
              </a:rPr>
              <a:t> </a:t>
            </a:r>
            <a:r>
              <a:rPr sz="1200" spc="-5" dirty="0">
                <a:latin typeface="Corbel"/>
                <a:cs typeface="Corbel"/>
              </a:rPr>
              <a:t>обучения.</a:t>
            </a:r>
            <a:endParaRPr sz="1200">
              <a:latin typeface="Corbel"/>
              <a:cs typeface="Corbe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23873" y="4664965"/>
            <a:ext cx="8644255" cy="883919"/>
          </a:xfrm>
          <a:custGeom>
            <a:avLst/>
            <a:gdLst/>
            <a:ahLst/>
            <a:cxnLst/>
            <a:rect l="l" t="t" r="r" b="b"/>
            <a:pathLst>
              <a:path w="8644255" h="883920">
                <a:moveTo>
                  <a:pt x="8202168" y="0"/>
                </a:moveTo>
                <a:lnTo>
                  <a:pt x="8202168" y="220980"/>
                </a:lnTo>
                <a:lnTo>
                  <a:pt x="0" y="220980"/>
                </a:lnTo>
                <a:lnTo>
                  <a:pt x="220979" y="441960"/>
                </a:lnTo>
                <a:lnTo>
                  <a:pt x="0" y="662940"/>
                </a:lnTo>
                <a:lnTo>
                  <a:pt x="8202168" y="662940"/>
                </a:lnTo>
                <a:lnTo>
                  <a:pt x="8202168" y="883920"/>
                </a:lnTo>
                <a:lnTo>
                  <a:pt x="8644128" y="441960"/>
                </a:lnTo>
                <a:lnTo>
                  <a:pt x="8202168" y="0"/>
                </a:lnTo>
                <a:close/>
              </a:path>
            </a:pathLst>
          </a:custGeom>
          <a:solidFill>
            <a:srgbClr val="FF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482698" y="1806320"/>
            <a:ext cx="1907539" cy="4914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ts val="1835"/>
              </a:lnSpc>
              <a:spcBef>
                <a:spcPts val="95"/>
              </a:spcBef>
            </a:pPr>
            <a:r>
              <a:rPr sz="1600" b="1" spc="-5" dirty="0">
                <a:latin typeface="Corbel"/>
                <a:cs typeface="Corbel"/>
              </a:rPr>
              <a:t>1.</a:t>
            </a:r>
            <a:r>
              <a:rPr sz="1600" b="1" spc="-75" dirty="0">
                <a:latin typeface="Corbel"/>
                <a:cs typeface="Corbel"/>
              </a:rPr>
              <a:t> </a:t>
            </a:r>
            <a:r>
              <a:rPr sz="1600" b="1" spc="-10" dirty="0">
                <a:latin typeface="Corbel"/>
                <a:cs typeface="Corbel"/>
              </a:rPr>
              <a:t>Демонстрация</a:t>
            </a:r>
            <a:endParaRPr sz="1600">
              <a:latin typeface="Corbel"/>
              <a:cs typeface="Corbel"/>
            </a:endParaRPr>
          </a:p>
          <a:p>
            <a:pPr algn="ctr">
              <a:lnSpc>
                <a:spcPts val="1835"/>
              </a:lnSpc>
            </a:pPr>
            <a:r>
              <a:rPr sz="1600" spc="-10" dirty="0">
                <a:latin typeface="Corbel"/>
                <a:cs typeface="Corbel"/>
              </a:rPr>
              <a:t>специалистом</a:t>
            </a:r>
            <a:r>
              <a:rPr sz="1600" spc="-5" dirty="0">
                <a:latin typeface="Corbel"/>
                <a:cs typeface="Corbel"/>
              </a:rPr>
              <a:t> </a:t>
            </a:r>
            <a:r>
              <a:rPr sz="1600" spc="-10" dirty="0">
                <a:latin typeface="Corbel"/>
                <a:cs typeface="Corbel"/>
              </a:rPr>
              <a:t>своего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70861" y="2252548"/>
            <a:ext cx="2330450" cy="253813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52400" marR="142240" indent="16510" algn="just">
              <a:lnSpc>
                <a:spcPct val="91600"/>
              </a:lnSpc>
              <a:spcBef>
                <a:spcPts val="259"/>
              </a:spcBef>
            </a:pPr>
            <a:r>
              <a:rPr sz="1600" spc="-5" dirty="0">
                <a:latin typeface="Corbel"/>
                <a:cs typeface="Corbel"/>
              </a:rPr>
              <a:t>мастерства или </a:t>
            </a:r>
            <a:r>
              <a:rPr sz="1600" spc="-10" dirty="0">
                <a:latin typeface="Corbel"/>
                <a:cs typeface="Corbel"/>
              </a:rPr>
              <a:t>своего </a:t>
            </a:r>
            <a:r>
              <a:rPr sz="1600" spc="-310" dirty="0">
                <a:latin typeface="Corbel"/>
                <a:cs typeface="Corbel"/>
              </a:rPr>
              <a:t> </a:t>
            </a:r>
            <a:r>
              <a:rPr sz="1600" spc="-5" dirty="0">
                <a:latin typeface="Corbel"/>
                <a:cs typeface="Corbel"/>
              </a:rPr>
              <a:t>понимания</a:t>
            </a:r>
            <a:r>
              <a:rPr sz="1600" spc="310" dirty="0">
                <a:latin typeface="Corbel"/>
                <a:cs typeface="Corbel"/>
              </a:rPr>
              <a:t> </a:t>
            </a:r>
            <a:r>
              <a:rPr sz="1600" spc="-10" dirty="0">
                <a:latin typeface="Corbel"/>
                <a:cs typeface="Corbel"/>
              </a:rPr>
              <a:t>проблемы </a:t>
            </a:r>
            <a:r>
              <a:rPr sz="1600" spc="-5" dirty="0">
                <a:latin typeface="Corbel"/>
                <a:cs typeface="Corbel"/>
              </a:rPr>
              <a:t> в</a:t>
            </a:r>
            <a:r>
              <a:rPr sz="1600" spc="-30" dirty="0">
                <a:latin typeface="Corbel"/>
                <a:cs typeface="Corbel"/>
              </a:rPr>
              <a:t> </a:t>
            </a:r>
            <a:r>
              <a:rPr sz="1600" spc="-10" dirty="0">
                <a:latin typeface="Corbel"/>
                <a:cs typeface="Corbel"/>
              </a:rPr>
              <a:t>практической</a:t>
            </a:r>
            <a:r>
              <a:rPr sz="1600" spc="10" dirty="0">
                <a:latin typeface="Corbel"/>
                <a:cs typeface="Corbel"/>
              </a:rPr>
              <a:t> </a:t>
            </a:r>
            <a:r>
              <a:rPr sz="1600" spc="-5" dirty="0">
                <a:latin typeface="Corbel"/>
                <a:cs typeface="Corbel"/>
              </a:rPr>
              <a:t>форме.</a:t>
            </a:r>
            <a:endParaRPr sz="1600">
              <a:latin typeface="Corbel"/>
              <a:cs typeface="Corbel"/>
            </a:endParaRPr>
          </a:p>
          <a:p>
            <a:pPr marL="431165" marR="422909" algn="ctr">
              <a:lnSpc>
                <a:spcPts val="1750"/>
              </a:lnSpc>
              <a:spcBef>
                <a:spcPts val="30"/>
              </a:spcBef>
            </a:pPr>
            <a:r>
              <a:rPr sz="1600" spc="-5" dirty="0">
                <a:latin typeface="Corbel"/>
                <a:cs typeface="Corbel"/>
              </a:rPr>
              <a:t>При</a:t>
            </a:r>
            <a:r>
              <a:rPr sz="1600" spc="-25" dirty="0">
                <a:latin typeface="Corbel"/>
                <a:cs typeface="Corbel"/>
              </a:rPr>
              <a:t> </a:t>
            </a:r>
            <a:r>
              <a:rPr sz="1600" spc="-5" dirty="0">
                <a:latin typeface="Corbel"/>
                <a:cs typeface="Corbel"/>
              </a:rPr>
              <a:t>этом</a:t>
            </a:r>
            <a:r>
              <a:rPr sz="1600" spc="-30" dirty="0">
                <a:latin typeface="Corbel"/>
                <a:cs typeface="Corbel"/>
              </a:rPr>
              <a:t> </a:t>
            </a:r>
            <a:r>
              <a:rPr sz="1600" spc="-10" dirty="0">
                <a:latin typeface="Corbel"/>
                <a:cs typeface="Corbel"/>
              </a:rPr>
              <a:t>мастер </a:t>
            </a:r>
            <a:r>
              <a:rPr sz="1600" spc="-305" dirty="0">
                <a:latin typeface="Corbel"/>
                <a:cs typeface="Corbel"/>
              </a:rPr>
              <a:t> </a:t>
            </a:r>
            <a:r>
              <a:rPr sz="1600" spc="-15" dirty="0">
                <a:latin typeface="Corbel"/>
                <a:cs typeface="Corbel"/>
              </a:rPr>
              <a:t>выступает</a:t>
            </a:r>
            <a:r>
              <a:rPr sz="1600" spc="20" dirty="0">
                <a:latin typeface="Corbel"/>
                <a:cs typeface="Corbel"/>
              </a:rPr>
              <a:t> </a:t>
            </a:r>
            <a:r>
              <a:rPr sz="1600" spc="-10" dirty="0">
                <a:latin typeface="Corbel"/>
                <a:cs typeface="Corbel"/>
              </a:rPr>
              <a:t>как</a:t>
            </a:r>
            <a:endParaRPr sz="1600">
              <a:latin typeface="Corbel"/>
              <a:cs typeface="Corbel"/>
            </a:endParaRPr>
          </a:p>
          <a:p>
            <a:pPr algn="ctr">
              <a:lnSpc>
                <a:spcPts val="1655"/>
              </a:lnSpc>
            </a:pPr>
            <a:r>
              <a:rPr sz="1600" spc="-50" dirty="0">
                <a:latin typeface="Corbel"/>
                <a:cs typeface="Corbel"/>
              </a:rPr>
              <a:t>к</a:t>
            </a:r>
            <a:r>
              <a:rPr sz="1600" spc="-10" dirty="0">
                <a:latin typeface="Corbel"/>
                <a:cs typeface="Corbel"/>
              </a:rPr>
              <a:t>онс</a:t>
            </a:r>
            <a:r>
              <a:rPr sz="1600" spc="-70" dirty="0">
                <a:latin typeface="Corbel"/>
                <a:cs typeface="Corbel"/>
              </a:rPr>
              <a:t>у</a:t>
            </a:r>
            <a:r>
              <a:rPr sz="1600" spc="-10" dirty="0">
                <a:latin typeface="Corbel"/>
                <a:cs typeface="Corbel"/>
              </a:rPr>
              <a:t>л</a:t>
            </a:r>
            <a:r>
              <a:rPr sz="1600" spc="-100" dirty="0">
                <a:latin typeface="Corbel"/>
                <a:cs typeface="Corbel"/>
              </a:rPr>
              <a:t>ь</a:t>
            </a:r>
            <a:r>
              <a:rPr sz="1600" spc="-5" dirty="0">
                <a:latin typeface="Corbel"/>
                <a:cs typeface="Corbel"/>
              </a:rPr>
              <a:t>тан</a:t>
            </a:r>
            <a:r>
              <a:rPr sz="1600" spc="-70" dirty="0">
                <a:latin typeface="Corbel"/>
                <a:cs typeface="Corbel"/>
              </a:rPr>
              <a:t>т</a:t>
            </a:r>
            <a:r>
              <a:rPr sz="1600" spc="-5" dirty="0">
                <a:latin typeface="Corbel"/>
                <a:cs typeface="Corbel"/>
              </a:rPr>
              <a:t>,</a:t>
            </a:r>
            <a:r>
              <a:rPr sz="1600" spc="-10" dirty="0">
                <a:latin typeface="Corbel"/>
                <a:cs typeface="Corbel"/>
              </a:rPr>
              <a:t> </a:t>
            </a:r>
            <a:r>
              <a:rPr sz="1600" spc="-15" dirty="0">
                <a:latin typeface="Corbel"/>
                <a:cs typeface="Corbel"/>
              </a:rPr>
              <a:t>п</a:t>
            </a:r>
            <a:r>
              <a:rPr sz="1600" spc="-10" dirty="0">
                <a:latin typeface="Corbel"/>
                <a:cs typeface="Corbel"/>
              </a:rPr>
              <a:t>о</a:t>
            </a:r>
            <a:r>
              <a:rPr sz="1600" spc="-15" dirty="0">
                <a:latin typeface="Corbel"/>
                <a:cs typeface="Corbel"/>
              </a:rPr>
              <a:t>м</a:t>
            </a:r>
            <a:r>
              <a:rPr sz="1600" spc="-10" dirty="0">
                <a:latin typeface="Corbel"/>
                <a:cs typeface="Corbel"/>
              </a:rPr>
              <a:t>ога</a:t>
            </a:r>
            <a:r>
              <a:rPr sz="1600" spc="-15" dirty="0">
                <a:latin typeface="Corbel"/>
                <a:cs typeface="Corbel"/>
              </a:rPr>
              <a:t>ю</a:t>
            </a:r>
            <a:r>
              <a:rPr sz="1600" spc="-35" dirty="0">
                <a:latin typeface="Corbel"/>
                <a:cs typeface="Corbel"/>
              </a:rPr>
              <a:t>щ</a:t>
            </a:r>
            <a:r>
              <a:rPr sz="1600" spc="-10" dirty="0">
                <a:latin typeface="Corbel"/>
                <a:cs typeface="Corbel"/>
              </a:rPr>
              <a:t>ий</a:t>
            </a:r>
            <a:endParaRPr sz="1600">
              <a:latin typeface="Corbel"/>
              <a:cs typeface="Corbel"/>
            </a:endParaRPr>
          </a:p>
          <a:p>
            <a:pPr marL="167640" marR="158115" algn="ctr">
              <a:lnSpc>
                <a:spcPct val="91600"/>
              </a:lnSpc>
              <a:spcBef>
                <a:spcPts val="80"/>
              </a:spcBef>
            </a:pPr>
            <a:r>
              <a:rPr sz="1600" spc="-10" dirty="0">
                <a:latin typeface="Corbel"/>
                <a:cs typeface="Corbel"/>
              </a:rPr>
              <a:t>организовать </a:t>
            </a:r>
            <a:r>
              <a:rPr sz="1600" spc="-5" dirty="0">
                <a:latin typeface="Corbel"/>
                <a:cs typeface="Corbel"/>
              </a:rPr>
              <a:t>учебную </a:t>
            </a:r>
            <a:r>
              <a:rPr sz="1600" spc="-310" dirty="0">
                <a:latin typeface="Corbel"/>
                <a:cs typeface="Corbel"/>
              </a:rPr>
              <a:t> </a:t>
            </a:r>
            <a:r>
              <a:rPr sz="1600" spc="-15" dirty="0">
                <a:latin typeface="Corbel"/>
                <a:cs typeface="Corbel"/>
              </a:rPr>
              <a:t>работу, </a:t>
            </a:r>
            <a:r>
              <a:rPr sz="1600" spc="-10" dirty="0">
                <a:latin typeface="Corbel"/>
                <a:cs typeface="Corbel"/>
              </a:rPr>
              <a:t>осмыслить</a:t>
            </a:r>
            <a:r>
              <a:rPr sz="1600" spc="10" dirty="0">
                <a:latin typeface="Corbel"/>
                <a:cs typeface="Corbel"/>
              </a:rPr>
              <a:t> </a:t>
            </a:r>
            <a:r>
              <a:rPr sz="1600" spc="-5" dirty="0">
                <a:latin typeface="Corbel"/>
                <a:cs typeface="Corbel"/>
              </a:rPr>
              <a:t>на </a:t>
            </a:r>
            <a:r>
              <a:rPr sz="1600" dirty="0">
                <a:latin typeface="Corbel"/>
                <a:cs typeface="Corbel"/>
              </a:rPr>
              <a:t> </a:t>
            </a:r>
            <a:r>
              <a:rPr sz="1600" spc="-5" dirty="0">
                <a:latin typeface="Corbel"/>
                <a:cs typeface="Corbel"/>
              </a:rPr>
              <a:t>новом </a:t>
            </a:r>
            <a:r>
              <a:rPr sz="1600" spc="-15" dirty="0">
                <a:latin typeface="Corbel"/>
                <a:cs typeface="Corbel"/>
              </a:rPr>
              <a:t>более</a:t>
            </a:r>
            <a:r>
              <a:rPr sz="1600" spc="-10" dirty="0">
                <a:latin typeface="Corbel"/>
                <a:cs typeface="Corbel"/>
              </a:rPr>
              <a:t> </a:t>
            </a:r>
            <a:r>
              <a:rPr sz="1600" spc="-15" dirty="0">
                <a:latin typeface="Corbel"/>
                <a:cs typeface="Corbel"/>
              </a:rPr>
              <a:t>высоком </a:t>
            </a:r>
            <a:r>
              <a:rPr sz="1600" spc="-10" dirty="0">
                <a:latin typeface="Corbel"/>
                <a:cs typeface="Corbel"/>
              </a:rPr>
              <a:t> </a:t>
            </a:r>
            <a:r>
              <a:rPr sz="1600" spc="-5" dirty="0">
                <a:latin typeface="Corbel"/>
                <a:cs typeface="Corbel"/>
              </a:rPr>
              <a:t>уровне творческую </a:t>
            </a:r>
            <a:r>
              <a:rPr sz="1600" dirty="0">
                <a:latin typeface="Corbel"/>
                <a:cs typeface="Corbel"/>
              </a:rPr>
              <a:t> </a:t>
            </a:r>
            <a:r>
              <a:rPr sz="1600" spc="-10" dirty="0">
                <a:latin typeface="Corbel"/>
                <a:cs typeface="Corbel"/>
              </a:rPr>
              <a:t>деятельность</a:t>
            </a:r>
            <a:r>
              <a:rPr sz="1300" spc="-10" dirty="0">
                <a:latin typeface="Corbel"/>
                <a:cs typeface="Corbel"/>
              </a:rPr>
              <a:t>.</a:t>
            </a:r>
            <a:endParaRPr sz="1300">
              <a:latin typeface="Corbel"/>
              <a:cs typeface="Corbe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997453" y="4817109"/>
            <a:ext cx="642620" cy="642620"/>
            <a:chOff x="1473453" y="4817109"/>
            <a:chExt cx="642620" cy="642620"/>
          </a:xfrm>
        </p:grpSpPr>
        <p:sp>
          <p:nvSpPr>
            <p:cNvPr id="12" name="object 12"/>
            <p:cNvSpPr/>
            <p:nvPr/>
          </p:nvSpPr>
          <p:spPr>
            <a:xfrm>
              <a:off x="1479803" y="4823459"/>
              <a:ext cx="629920" cy="629920"/>
            </a:xfrm>
            <a:custGeom>
              <a:avLst/>
              <a:gdLst/>
              <a:ahLst/>
              <a:cxnLst/>
              <a:rect l="l" t="t" r="r" b="b"/>
              <a:pathLst>
                <a:path w="629919" h="629920">
                  <a:moveTo>
                    <a:pt x="314706" y="0"/>
                  </a:moveTo>
                  <a:lnTo>
                    <a:pt x="268188" y="3410"/>
                  </a:lnTo>
                  <a:lnTo>
                    <a:pt x="223794" y="13319"/>
                  </a:lnTo>
                  <a:lnTo>
                    <a:pt x="182009" y="29240"/>
                  </a:lnTo>
                  <a:lnTo>
                    <a:pt x="143320" y="50687"/>
                  </a:lnTo>
                  <a:lnTo>
                    <a:pt x="108213" y="77173"/>
                  </a:lnTo>
                  <a:lnTo>
                    <a:pt x="77173" y="108213"/>
                  </a:lnTo>
                  <a:lnTo>
                    <a:pt x="50687" y="143320"/>
                  </a:lnTo>
                  <a:lnTo>
                    <a:pt x="29240" y="182009"/>
                  </a:lnTo>
                  <a:lnTo>
                    <a:pt x="13319" y="223794"/>
                  </a:lnTo>
                  <a:lnTo>
                    <a:pt x="3410" y="268188"/>
                  </a:lnTo>
                  <a:lnTo>
                    <a:pt x="0" y="314706"/>
                  </a:lnTo>
                  <a:lnTo>
                    <a:pt x="3410" y="361223"/>
                  </a:lnTo>
                  <a:lnTo>
                    <a:pt x="13319" y="405617"/>
                  </a:lnTo>
                  <a:lnTo>
                    <a:pt x="29240" y="447402"/>
                  </a:lnTo>
                  <a:lnTo>
                    <a:pt x="50687" y="486091"/>
                  </a:lnTo>
                  <a:lnTo>
                    <a:pt x="77173" y="521198"/>
                  </a:lnTo>
                  <a:lnTo>
                    <a:pt x="108213" y="552238"/>
                  </a:lnTo>
                  <a:lnTo>
                    <a:pt x="143320" y="578724"/>
                  </a:lnTo>
                  <a:lnTo>
                    <a:pt x="182009" y="600171"/>
                  </a:lnTo>
                  <a:lnTo>
                    <a:pt x="223794" y="616092"/>
                  </a:lnTo>
                  <a:lnTo>
                    <a:pt x="268188" y="626001"/>
                  </a:lnTo>
                  <a:lnTo>
                    <a:pt x="314706" y="629411"/>
                  </a:lnTo>
                  <a:lnTo>
                    <a:pt x="361223" y="626001"/>
                  </a:lnTo>
                  <a:lnTo>
                    <a:pt x="405617" y="616092"/>
                  </a:lnTo>
                  <a:lnTo>
                    <a:pt x="447402" y="600171"/>
                  </a:lnTo>
                  <a:lnTo>
                    <a:pt x="486091" y="578724"/>
                  </a:lnTo>
                  <a:lnTo>
                    <a:pt x="521198" y="552238"/>
                  </a:lnTo>
                  <a:lnTo>
                    <a:pt x="552238" y="521198"/>
                  </a:lnTo>
                  <a:lnTo>
                    <a:pt x="578724" y="486091"/>
                  </a:lnTo>
                  <a:lnTo>
                    <a:pt x="600171" y="447402"/>
                  </a:lnTo>
                  <a:lnTo>
                    <a:pt x="616092" y="405617"/>
                  </a:lnTo>
                  <a:lnTo>
                    <a:pt x="626001" y="361223"/>
                  </a:lnTo>
                  <a:lnTo>
                    <a:pt x="629412" y="314706"/>
                  </a:lnTo>
                  <a:lnTo>
                    <a:pt x="626001" y="268188"/>
                  </a:lnTo>
                  <a:lnTo>
                    <a:pt x="616092" y="223794"/>
                  </a:lnTo>
                  <a:lnTo>
                    <a:pt x="600171" y="182009"/>
                  </a:lnTo>
                  <a:lnTo>
                    <a:pt x="578724" y="143320"/>
                  </a:lnTo>
                  <a:lnTo>
                    <a:pt x="552238" y="108213"/>
                  </a:lnTo>
                  <a:lnTo>
                    <a:pt x="521198" y="77173"/>
                  </a:lnTo>
                  <a:lnTo>
                    <a:pt x="486091" y="50687"/>
                  </a:lnTo>
                  <a:lnTo>
                    <a:pt x="447402" y="29240"/>
                  </a:lnTo>
                  <a:lnTo>
                    <a:pt x="405617" y="13319"/>
                  </a:lnTo>
                  <a:lnTo>
                    <a:pt x="361223" y="3410"/>
                  </a:lnTo>
                  <a:lnTo>
                    <a:pt x="3147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79803" y="4823459"/>
              <a:ext cx="629920" cy="629920"/>
            </a:xfrm>
            <a:custGeom>
              <a:avLst/>
              <a:gdLst/>
              <a:ahLst/>
              <a:cxnLst/>
              <a:rect l="l" t="t" r="r" b="b"/>
              <a:pathLst>
                <a:path w="629919" h="629920">
                  <a:moveTo>
                    <a:pt x="0" y="314706"/>
                  </a:moveTo>
                  <a:lnTo>
                    <a:pt x="3410" y="268188"/>
                  </a:lnTo>
                  <a:lnTo>
                    <a:pt x="13319" y="223794"/>
                  </a:lnTo>
                  <a:lnTo>
                    <a:pt x="29240" y="182009"/>
                  </a:lnTo>
                  <a:lnTo>
                    <a:pt x="50687" y="143320"/>
                  </a:lnTo>
                  <a:lnTo>
                    <a:pt x="77173" y="108213"/>
                  </a:lnTo>
                  <a:lnTo>
                    <a:pt x="108213" y="77173"/>
                  </a:lnTo>
                  <a:lnTo>
                    <a:pt x="143320" y="50687"/>
                  </a:lnTo>
                  <a:lnTo>
                    <a:pt x="182009" y="29240"/>
                  </a:lnTo>
                  <a:lnTo>
                    <a:pt x="223794" y="13319"/>
                  </a:lnTo>
                  <a:lnTo>
                    <a:pt x="268188" y="3410"/>
                  </a:lnTo>
                  <a:lnTo>
                    <a:pt x="314706" y="0"/>
                  </a:lnTo>
                  <a:lnTo>
                    <a:pt x="361223" y="3410"/>
                  </a:lnTo>
                  <a:lnTo>
                    <a:pt x="405617" y="13319"/>
                  </a:lnTo>
                  <a:lnTo>
                    <a:pt x="447402" y="29240"/>
                  </a:lnTo>
                  <a:lnTo>
                    <a:pt x="486091" y="50687"/>
                  </a:lnTo>
                  <a:lnTo>
                    <a:pt x="521198" y="77173"/>
                  </a:lnTo>
                  <a:lnTo>
                    <a:pt x="552238" y="108213"/>
                  </a:lnTo>
                  <a:lnTo>
                    <a:pt x="578724" y="143320"/>
                  </a:lnTo>
                  <a:lnTo>
                    <a:pt x="600171" y="182009"/>
                  </a:lnTo>
                  <a:lnTo>
                    <a:pt x="616092" y="223794"/>
                  </a:lnTo>
                  <a:lnTo>
                    <a:pt x="626001" y="268188"/>
                  </a:lnTo>
                  <a:lnTo>
                    <a:pt x="629412" y="314706"/>
                  </a:lnTo>
                  <a:lnTo>
                    <a:pt x="626001" y="361223"/>
                  </a:lnTo>
                  <a:lnTo>
                    <a:pt x="616092" y="405617"/>
                  </a:lnTo>
                  <a:lnTo>
                    <a:pt x="600171" y="447402"/>
                  </a:lnTo>
                  <a:lnTo>
                    <a:pt x="578724" y="486091"/>
                  </a:lnTo>
                  <a:lnTo>
                    <a:pt x="552238" y="521198"/>
                  </a:lnTo>
                  <a:lnTo>
                    <a:pt x="521198" y="552238"/>
                  </a:lnTo>
                  <a:lnTo>
                    <a:pt x="486091" y="578724"/>
                  </a:lnTo>
                  <a:lnTo>
                    <a:pt x="447402" y="600171"/>
                  </a:lnTo>
                  <a:lnTo>
                    <a:pt x="405617" y="616092"/>
                  </a:lnTo>
                  <a:lnTo>
                    <a:pt x="361223" y="626001"/>
                  </a:lnTo>
                  <a:lnTo>
                    <a:pt x="314706" y="629411"/>
                  </a:lnTo>
                  <a:lnTo>
                    <a:pt x="268188" y="626001"/>
                  </a:lnTo>
                  <a:lnTo>
                    <a:pt x="223794" y="616092"/>
                  </a:lnTo>
                  <a:lnTo>
                    <a:pt x="182009" y="600171"/>
                  </a:lnTo>
                  <a:lnTo>
                    <a:pt x="143320" y="578724"/>
                  </a:lnTo>
                  <a:lnTo>
                    <a:pt x="108213" y="552238"/>
                  </a:lnTo>
                  <a:lnTo>
                    <a:pt x="77173" y="521198"/>
                  </a:lnTo>
                  <a:lnTo>
                    <a:pt x="50687" y="486091"/>
                  </a:lnTo>
                  <a:lnTo>
                    <a:pt x="29240" y="447402"/>
                  </a:lnTo>
                  <a:lnTo>
                    <a:pt x="13319" y="405617"/>
                  </a:lnTo>
                  <a:lnTo>
                    <a:pt x="3410" y="361223"/>
                  </a:lnTo>
                  <a:lnTo>
                    <a:pt x="0" y="31470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87596" y="5311521"/>
            <a:ext cx="2539365" cy="130429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104775">
              <a:lnSpc>
                <a:spcPct val="91400"/>
              </a:lnSpc>
              <a:spcBef>
                <a:spcPts val="285"/>
              </a:spcBef>
            </a:pPr>
            <a:r>
              <a:rPr b="1" spc="-5" dirty="0">
                <a:latin typeface="Corbel"/>
                <a:cs typeface="Corbel"/>
              </a:rPr>
              <a:t>2.</a:t>
            </a:r>
            <a:r>
              <a:rPr b="1" spc="10" dirty="0">
                <a:latin typeface="Corbel"/>
                <a:cs typeface="Corbel"/>
              </a:rPr>
              <a:t> </a:t>
            </a:r>
            <a:r>
              <a:rPr b="1" spc="-5" dirty="0">
                <a:latin typeface="Corbel"/>
                <a:cs typeface="Corbel"/>
              </a:rPr>
              <a:t>Вовлечение</a:t>
            </a:r>
            <a:r>
              <a:rPr b="1" spc="25" dirty="0">
                <a:latin typeface="Corbel"/>
                <a:cs typeface="Corbel"/>
              </a:rPr>
              <a:t> </a:t>
            </a:r>
            <a:r>
              <a:rPr spc="-5" dirty="0">
                <a:latin typeface="Corbel"/>
                <a:cs typeface="Corbel"/>
              </a:rPr>
              <a:t>ученика </a:t>
            </a:r>
            <a:r>
              <a:rPr dirty="0">
                <a:latin typeface="Corbel"/>
                <a:cs typeface="Corbel"/>
              </a:rPr>
              <a:t> в</a:t>
            </a:r>
            <a:r>
              <a:rPr spc="-30" dirty="0">
                <a:latin typeface="Corbel"/>
                <a:cs typeface="Corbel"/>
              </a:rPr>
              <a:t> </a:t>
            </a:r>
            <a:r>
              <a:rPr spc="-5" dirty="0">
                <a:latin typeface="Corbel"/>
                <a:cs typeface="Corbel"/>
              </a:rPr>
              <a:t>активную</a:t>
            </a:r>
            <a:r>
              <a:rPr spc="-30" dirty="0">
                <a:latin typeface="Corbel"/>
                <a:cs typeface="Corbel"/>
              </a:rPr>
              <a:t> </a:t>
            </a:r>
            <a:r>
              <a:rPr spc="-10" dirty="0">
                <a:latin typeface="Corbel"/>
                <a:cs typeface="Corbel"/>
              </a:rPr>
              <a:t>деятельность </a:t>
            </a:r>
            <a:r>
              <a:rPr spc="-345" dirty="0">
                <a:latin typeface="Corbel"/>
                <a:cs typeface="Corbel"/>
              </a:rPr>
              <a:t> </a:t>
            </a:r>
            <a:r>
              <a:rPr dirty="0">
                <a:latin typeface="Corbel"/>
                <a:cs typeface="Corbel"/>
              </a:rPr>
              <a:t>по</a:t>
            </a:r>
            <a:r>
              <a:rPr spc="-20" dirty="0">
                <a:latin typeface="Corbel"/>
                <a:cs typeface="Corbel"/>
              </a:rPr>
              <a:t> </a:t>
            </a:r>
            <a:r>
              <a:rPr spc="-5" dirty="0">
                <a:latin typeface="Corbel"/>
                <a:cs typeface="Corbel"/>
              </a:rPr>
              <a:t>освоению</a:t>
            </a:r>
            <a:r>
              <a:rPr spc="-25" dirty="0">
                <a:latin typeface="Corbel"/>
                <a:cs typeface="Corbel"/>
              </a:rPr>
              <a:t> </a:t>
            </a:r>
            <a:r>
              <a:rPr spc="-5" dirty="0">
                <a:latin typeface="Corbel"/>
                <a:cs typeface="Corbel"/>
              </a:rPr>
              <a:t>мастерства</a:t>
            </a:r>
            <a:endParaRPr dirty="0">
              <a:latin typeface="Corbel"/>
              <a:cs typeface="Corbel"/>
            </a:endParaRPr>
          </a:p>
          <a:p>
            <a:pPr marL="528955">
              <a:lnSpc>
                <a:spcPts val="1889"/>
              </a:lnSpc>
            </a:pPr>
            <a:r>
              <a:rPr spc="-20" dirty="0">
                <a:latin typeface="Corbel"/>
                <a:cs typeface="Corbel"/>
              </a:rPr>
              <a:t>под </a:t>
            </a:r>
            <a:r>
              <a:rPr spc="-10" dirty="0">
                <a:latin typeface="Corbel"/>
                <a:cs typeface="Corbel"/>
              </a:rPr>
              <a:t>контролем</a:t>
            </a:r>
            <a:endParaRPr dirty="0">
              <a:latin typeface="Corbel"/>
              <a:cs typeface="Corbel"/>
            </a:endParaRPr>
          </a:p>
          <a:p>
            <a:pPr marL="611505">
              <a:lnSpc>
                <a:spcPts val="2070"/>
              </a:lnSpc>
            </a:pPr>
            <a:r>
              <a:rPr spc="-10" dirty="0">
                <a:latin typeface="Corbel"/>
                <a:cs typeface="Corbel"/>
              </a:rPr>
              <a:t>специалиста.</a:t>
            </a:r>
            <a:endParaRPr dirty="0">
              <a:latin typeface="Corbel"/>
              <a:cs typeface="Corbe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775960" y="4703065"/>
            <a:ext cx="3302635" cy="832485"/>
            <a:chOff x="4251959" y="4703064"/>
            <a:chExt cx="3302635" cy="832485"/>
          </a:xfrm>
        </p:grpSpPr>
        <p:sp>
          <p:nvSpPr>
            <p:cNvPr id="16" name="object 16"/>
            <p:cNvSpPr/>
            <p:nvPr/>
          </p:nvSpPr>
          <p:spPr>
            <a:xfrm>
              <a:off x="4258055" y="4709160"/>
              <a:ext cx="628015" cy="628015"/>
            </a:xfrm>
            <a:custGeom>
              <a:avLst/>
              <a:gdLst/>
              <a:ahLst/>
              <a:cxnLst/>
              <a:rect l="l" t="t" r="r" b="b"/>
              <a:pathLst>
                <a:path w="628014" h="628014">
                  <a:moveTo>
                    <a:pt x="313944" y="0"/>
                  </a:moveTo>
                  <a:lnTo>
                    <a:pt x="267558" y="3404"/>
                  </a:lnTo>
                  <a:lnTo>
                    <a:pt x="223284" y="13294"/>
                  </a:lnTo>
                  <a:lnTo>
                    <a:pt x="181606" y="29183"/>
                  </a:lnTo>
                  <a:lnTo>
                    <a:pt x="143012" y="50586"/>
                  </a:lnTo>
                  <a:lnTo>
                    <a:pt x="107986" y="77015"/>
                  </a:lnTo>
                  <a:lnTo>
                    <a:pt x="77015" y="107986"/>
                  </a:lnTo>
                  <a:lnTo>
                    <a:pt x="50586" y="143012"/>
                  </a:lnTo>
                  <a:lnTo>
                    <a:pt x="29183" y="181606"/>
                  </a:lnTo>
                  <a:lnTo>
                    <a:pt x="13294" y="223284"/>
                  </a:lnTo>
                  <a:lnTo>
                    <a:pt x="3404" y="267558"/>
                  </a:lnTo>
                  <a:lnTo>
                    <a:pt x="0" y="313944"/>
                  </a:lnTo>
                  <a:lnTo>
                    <a:pt x="3404" y="360329"/>
                  </a:lnTo>
                  <a:lnTo>
                    <a:pt x="13294" y="404603"/>
                  </a:lnTo>
                  <a:lnTo>
                    <a:pt x="29183" y="446281"/>
                  </a:lnTo>
                  <a:lnTo>
                    <a:pt x="50586" y="484875"/>
                  </a:lnTo>
                  <a:lnTo>
                    <a:pt x="77015" y="519901"/>
                  </a:lnTo>
                  <a:lnTo>
                    <a:pt x="107986" y="550872"/>
                  </a:lnTo>
                  <a:lnTo>
                    <a:pt x="143012" y="577301"/>
                  </a:lnTo>
                  <a:lnTo>
                    <a:pt x="181606" y="598704"/>
                  </a:lnTo>
                  <a:lnTo>
                    <a:pt x="223284" y="614593"/>
                  </a:lnTo>
                  <a:lnTo>
                    <a:pt x="267558" y="624483"/>
                  </a:lnTo>
                  <a:lnTo>
                    <a:pt x="313944" y="627887"/>
                  </a:lnTo>
                  <a:lnTo>
                    <a:pt x="360329" y="624483"/>
                  </a:lnTo>
                  <a:lnTo>
                    <a:pt x="404603" y="614593"/>
                  </a:lnTo>
                  <a:lnTo>
                    <a:pt x="446281" y="598704"/>
                  </a:lnTo>
                  <a:lnTo>
                    <a:pt x="484875" y="577301"/>
                  </a:lnTo>
                  <a:lnTo>
                    <a:pt x="519901" y="550872"/>
                  </a:lnTo>
                  <a:lnTo>
                    <a:pt x="550872" y="519901"/>
                  </a:lnTo>
                  <a:lnTo>
                    <a:pt x="577301" y="484875"/>
                  </a:lnTo>
                  <a:lnTo>
                    <a:pt x="598704" y="446281"/>
                  </a:lnTo>
                  <a:lnTo>
                    <a:pt x="614593" y="404603"/>
                  </a:lnTo>
                  <a:lnTo>
                    <a:pt x="624483" y="360329"/>
                  </a:lnTo>
                  <a:lnTo>
                    <a:pt x="627888" y="313944"/>
                  </a:lnTo>
                  <a:lnTo>
                    <a:pt x="624483" y="267558"/>
                  </a:lnTo>
                  <a:lnTo>
                    <a:pt x="614593" y="223284"/>
                  </a:lnTo>
                  <a:lnTo>
                    <a:pt x="598704" y="181606"/>
                  </a:lnTo>
                  <a:lnTo>
                    <a:pt x="577301" y="143012"/>
                  </a:lnTo>
                  <a:lnTo>
                    <a:pt x="550872" y="107986"/>
                  </a:lnTo>
                  <a:lnTo>
                    <a:pt x="519901" y="77015"/>
                  </a:lnTo>
                  <a:lnTo>
                    <a:pt x="484875" y="50586"/>
                  </a:lnTo>
                  <a:lnTo>
                    <a:pt x="446281" y="29183"/>
                  </a:lnTo>
                  <a:lnTo>
                    <a:pt x="404603" y="13294"/>
                  </a:lnTo>
                  <a:lnTo>
                    <a:pt x="360329" y="3404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99CF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58055" y="4709160"/>
              <a:ext cx="628015" cy="628015"/>
            </a:xfrm>
            <a:custGeom>
              <a:avLst/>
              <a:gdLst/>
              <a:ahLst/>
              <a:cxnLst/>
              <a:rect l="l" t="t" r="r" b="b"/>
              <a:pathLst>
                <a:path w="628014" h="628014">
                  <a:moveTo>
                    <a:pt x="0" y="313944"/>
                  </a:moveTo>
                  <a:lnTo>
                    <a:pt x="3404" y="267558"/>
                  </a:lnTo>
                  <a:lnTo>
                    <a:pt x="13294" y="223284"/>
                  </a:lnTo>
                  <a:lnTo>
                    <a:pt x="29183" y="181606"/>
                  </a:lnTo>
                  <a:lnTo>
                    <a:pt x="50586" y="143012"/>
                  </a:lnTo>
                  <a:lnTo>
                    <a:pt x="77015" y="107986"/>
                  </a:lnTo>
                  <a:lnTo>
                    <a:pt x="107986" y="77015"/>
                  </a:lnTo>
                  <a:lnTo>
                    <a:pt x="143012" y="50586"/>
                  </a:lnTo>
                  <a:lnTo>
                    <a:pt x="181606" y="29183"/>
                  </a:lnTo>
                  <a:lnTo>
                    <a:pt x="223284" y="13294"/>
                  </a:lnTo>
                  <a:lnTo>
                    <a:pt x="267558" y="3404"/>
                  </a:lnTo>
                  <a:lnTo>
                    <a:pt x="313944" y="0"/>
                  </a:lnTo>
                  <a:lnTo>
                    <a:pt x="360329" y="3404"/>
                  </a:lnTo>
                  <a:lnTo>
                    <a:pt x="404603" y="13294"/>
                  </a:lnTo>
                  <a:lnTo>
                    <a:pt x="446281" y="29183"/>
                  </a:lnTo>
                  <a:lnTo>
                    <a:pt x="484875" y="50586"/>
                  </a:lnTo>
                  <a:lnTo>
                    <a:pt x="519901" y="77015"/>
                  </a:lnTo>
                  <a:lnTo>
                    <a:pt x="550872" y="107986"/>
                  </a:lnTo>
                  <a:lnTo>
                    <a:pt x="577301" y="143012"/>
                  </a:lnTo>
                  <a:lnTo>
                    <a:pt x="598704" y="181606"/>
                  </a:lnTo>
                  <a:lnTo>
                    <a:pt x="614593" y="223284"/>
                  </a:lnTo>
                  <a:lnTo>
                    <a:pt x="624483" y="267558"/>
                  </a:lnTo>
                  <a:lnTo>
                    <a:pt x="627888" y="313944"/>
                  </a:lnTo>
                  <a:lnTo>
                    <a:pt x="624483" y="360329"/>
                  </a:lnTo>
                  <a:lnTo>
                    <a:pt x="614593" y="404603"/>
                  </a:lnTo>
                  <a:lnTo>
                    <a:pt x="598704" y="446281"/>
                  </a:lnTo>
                  <a:lnTo>
                    <a:pt x="577301" y="484875"/>
                  </a:lnTo>
                  <a:lnTo>
                    <a:pt x="550872" y="519901"/>
                  </a:lnTo>
                  <a:lnTo>
                    <a:pt x="519901" y="550872"/>
                  </a:lnTo>
                  <a:lnTo>
                    <a:pt x="484875" y="577301"/>
                  </a:lnTo>
                  <a:lnTo>
                    <a:pt x="446281" y="598704"/>
                  </a:lnTo>
                  <a:lnTo>
                    <a:pt x="404603" y="614593"/>
                  </a:lnTo>
                  <a:lnTo>
                    <a:pt x="360329" y="624483"/>
                  </a:lnTo>
                  <a:lnTo>
                    <a:pt x="313944" y="627887"/>
                  </a:lnTo>
                  <a:lnTo>
                    <a:pt x="267558" y="624483"/>
                  </a:lnTo>
                  <a:lnTo>
                    <a:pt x="223284" y="614593"/>
                  </a:lnTo>
                  <a:lnTo>
                    <a:pt x="181606" y="598704"/>
                  </a:lnTo>
                  <a:lnTo>
                    <a:pt x="143012" y="577301"/>
                  </a:lnTo>
                  <a:lnTo>
                    <a:pt x="107986" y="550872"/>
                  </a:lnTo>
                  <a:lnTo>
                    <a:pt x="77015" y="519901"/>
                  </a:lnTo>
                  <a:lnTo>
                    <a:pt x="50586" y="484875"/>
                  </a:lnTo>
                  <a:lnTo>
                    <a:pt x="29183" y="446281"/>
                  </a:lnTo>
                  <a:lnTo>
                    <a:pt x="13294" y="404603"/>
                  </a:lnTo>
                  <a:lnTo>
                    <a:pt x="3404" y="360329"/>
                  </a:lnTo>
                  <a:lnTo>
                    <a:pt x="0" y="313944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20483" y="4899660"/>
              <a:ext cx="628015" cy="629920"/>
            </a:xfrm>
            <a:custGeom>
              <a:avLst/>
              <a:gdLst/>
              <a:ahLst/>
              <a:cxnLst/>
              <a:rect l="l" t="t" r="r" b="b"/>
              <a:pathLst>
                <a:path w="628015" h="629920">
                  <a:moveTo>
                    <a:pt x="313944" y="0"/>
                  </a:moveTo>
                  <a:lnTo>
                    <a:pt x="267558" y="3410"/>
                  </a:lnTo>
                  <a:lnTo>
                    <a:pt x="223284" y="13319"/>
                  </a:lnTo>
                  <a:lnTo>
                    <a:pt x="181606" y="29240"/>
                  </a:lnTo>
                  <a:lnTo>
                    <a:pt x="143012" y="50687"/>
                  </a:lnTo>
                  <a:lnTo>
                    <a:pt x="107986" y="77173"/>
                  </a:lnTo>
                  <a:lnTo>
                    <a:pt x="77015" y="108213"/>
                  </a:lnTo>
                  <a:lnTo>
                    <a:pt x="50586" y="143320"/>
                  </a:lnTo>
                  <a:lnTo>
                    <a:pt x="29183" y="182009"/>
                  </a:lnTo>
                  <a:lnTo>
                    <a:pt x="13294" y="223794"/>
                  </a:lnTo>
                  <a:lnTo>
                    <a:pt x="3404" y="268188"/>
                  </a:lnTo>
                  <a:lnTo>
                    <a:pt x="0" y="314706"/>
                  </a:lnTo>
                  <a:lnTo>
                    <a:pt x="3404" y="361223"/>
                  </a:lnTo>
                  <a:lnTo>
                    <a:pt x="13294" y="405617"/>
                  </a:lnTo>
                  <a:lnTo>
                    <a:pt x="29183" y="447402"/>
                  </a:lnTo>
                  <a:lnTo>
                    <a:pt x="50586" y="486091"/>
                  </a:lnTo>
                  <a:lnTo>
                    <a:pt x="77015" y="521198"/>
                  </a:lnTo>
                  <a:lnTo>
                    <a:pt x="107986" y="552238"/>
                  </a:lnTo>
                  <a:lnTo>
                    <a:pt x="143012" y="578724"/>
                  </a:lnTo>
                  <a:lnTo>
                    <a:pt x="181606" y="600171"/>
                  </a:lnTo>
                  <a:lnTo>
                    <a:pt x="223284" y="616092"/>
                  </a:lnTo>
                  <a:lnTo>
                    <a:pt x="267558" y="626001"/>
                  </a:lnTo>
                  <a:lnTo>
                    <a:pt x="313944" y="629411"/>
                  </a:lnTo>
                  <a:lnTo>
                    <a:pt x="360329" y="626001"/>
                  </a:lnTo>
                  <a:lnTo>
                    <a:pt x="404603" y="616092"/>
                  </a:lnTo>
                  <a:lnTo>
                    <a:pt x="446281" y="600171"/>
                  </a:lnTo>
                  <a:lnTo>
                    <a:pt x="484875" y="578724"/>
                  </a:lnTo>
                  <a:lnTo>
                    <a:pt x="519901" y="552238"/>
                  </a:lnTo>
                  <a:lnTo>
                    <a:pt x="550872" y="521198"/>
                  </a:lnTo>
                  <a:lnTo>
                    <a:pt x="577301" y="486091"/>
                  </a:lnTo>
                  <a:lnTo>
                    <a:pt x="598704" y="447402"/>
                  </a:lnTo>
                  <a:lnTo>
                    <a:pt x="614593" y="405617"/>
                  </a:lnTo>
                  <a:lnTo>
                    <a:pt x="624483" y="361223"/>
                  </a:lnTo>
                  <a:lnTo>
                    <a:pt x="627888" y="314706"/>
                  </a:lnTo>
                  <a:lnTo>
                    <a:pt x="624483" y="268188"/>
                  </a:lnTo>
                  <a:lnTo>
                    <a:pt x="614593" y="223794"/>
                  </a:lnTo>
                  <a:lnTo>
                    <a:pt x="598704" y="182009"/>
                  </a:lnTo>
                  <a:lnTo>
                    <a:pt x="577301" y="143320"/>
                  </a:lnTo>
                  <a:lnTo>
                    <a:pt x="550872" y="108213"/>
                  </a:lnTo>
                  <a:lnTo>
                    <a:pt x="519901" y="77173"/>
                  </a:lnTo>
                  <a:lnTo>
                    <a:pt x="484875" y="50687"/>
                  </a:lnTo>
                  <a:lnTo>
                    <a:pt x="446281" y="29240"/>
                  </a:lnTo>
                  <a:lnTo>
                    <a:pt x="404603" y="13319"/>
                  </a:lnTo>
                  <a:lnTo>
                    <a:pt x="360329" y="3410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971B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20483" y="4899660"/>
              <a:ext cx="628015" cy="629920"/>
            </a:xfrm>
            <a:custGeom>
              <a:avLst/>
              <a:gdLst/>
              <a:ahLst/>
              <a:cxnLst/>
              <a:rect l="l" t="t" r="r" b="b"/>
              <a:pathLst>
                <a:path w="628015" h="629920">
                  <a:moveTo>
                    <a:pt x="0" y="314706"/>
                  </a:moveTo>
                  <a:lnTo>
                    <a:pt x="3404" y="268188"/>
                  </a:lnTo>
                  <a:lnTo>
                    <a:pt x="13294" y="223794"/>
                  </a:lnTo>
                  <a:lnTo>
                    <a:pt x="29183" y="182009"/>
                  </a:lnTo>
                  <a:lnTo>
                    <a:pt x="50586" y="143320"/>
                  </a:lnTo>
                  <a:lnTo>
                    <a:pt x="77015" y="108213"/>
                  </a:lnTo>
                  <a:lnTo>
                    <a:pt x="107986" y="77173"/>
                  </a:lnTo>
                  <a:lnTo>
                    <a:pt x="143012" y="50687"/>
                  </a:lnTo>
                  <a:lnTo>
                    <a:pt x="181606" y="29240"/>
                  </a:lnTo>
                  <a:lnTo>
                    <a:pt x="223284" y="13319"/>
                  </a:lnTo>
                  <a:lnTo>
                    <a:pt x="267558" y="3410"/>
                  </a:lnTo>
                  <a:lnTo>
                    <a:pt x="313944" y="0"/>
                  </a:lnTo>
                  <a:lnTo>
                    <a:pt x="360329" y="3410"/>
                  </a:lnTo>
                  <a:lnTo>
                    <a:pt x="404603" y="13319"/>
                  </a:lnTo>
                  <a:lnTo>
                    <a:pt x="446281" y="29240"/>
                  </a:lnTo>
                  <a:lnTo>
                    <a:pt x="484875" y="50687"/>
                  </a:lnTo>
                  <a:lnTo>
                    <a:pt x="519901" y="77173"/>
                  </a:lnTo>
                  <a:lnTo>
                    <a:pt x="550872" y="108213"/>
                  </a:lnTo>
                  <a:lnTo>
                    <a:pt x="577301" y="143320"/>
                  </a:lnTo>
                  <a:lnTo>
                    <a:pt x="598704" y="182009"/>
                  </a:lnTo>
                  <a:lnTo>
                    <a:pt x="614593" y="223794"/>
                  </a:lnTo>
                  <a:lnTo>
                    <a:pt x="624483" y="268188"/>
                  </a:lnTo>
                  <a:lnTo>
                    <a:pt x="627888" y="314706"/>
                  </a:lnTo>
                  <a:lnTo>
                    <a:pt x="624483" y="361223"/>
                  </a:lnTo>
                  <a:lnTo>
                    <a:pt x="614593" y="405617"/>
                  </a:lnTo>
                  <a:lnTo>
                    <a:pt x="598704" y="447402"/>
                  </a:lnTo>
                  <a:lnTo>
                    <a:pt x="577301" y="486091"/>
                  </a:lnTo>
                  <a:lnTo>
                    <a:pt x="550872" y="521198"/>
                  </a:lnTo>
                  <a:lnTo>
                    <a:pt x="519901" y="552238"/>
                  </a:lnTo>
                  <a:lnTo>
                    <a:pt x="484875" y="578724"/>
                  </a:lnTo>
                  <a:lnTo>
                    <a:pt x="446281" y="600171"/>
                  </a:lnTo>
                  <a:lnTo>
                    <a:pt x="404603" y="616092"/>
                  </a:lnTo>
                  <a:lnTo>
                    <a:pt x="360329" y="626001"/>
                  </a:lnTo>
                  <a:lnTo>
                    <a:pt x="313944" y="629411"/>
                  </a:lnTo>
                  <a:lnTo>
                    <a:pt x="267558" y="626001"/>
                  </a:lnTo>
                  <a:lnTo>
                    <a:pt x="223284" y="616092"/>
                  </a:lnTo>
                  <a:lnTo>
                    <a:pt x="181606" y="600171"/>
                  </a:lnTo>
                  <a:lnTo>
                    <a:pt x="143012" y="578724"/>
                  </a:lnTo>
                  <a:lnTo>
                    <a:pt x="107986" y="552238"/>
                  </a:lnTo>
                  <a:lnTo>
                    <a:pt x="77015" y="521198"/>
                  </a:lnTo>
                  <a:lnTo>
                    <a:pt x="50586" y="486091"/>
                  </a:lnTo>
                  <a:lnTo>
                    <a:pt x="29183" y="447402"/>
                  </a:lnTo>
                  <a:lnTo>
                    <a:pt x="13294" y="405617"/>
                  </a:lnTo>
                  <a:lnTo>
                    <a:pt x="3404" y="361223"/>
                  </a:lnTo>
                  <a:lnTo>
                    <a:pt x="0" y="31470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941309" y="2009012"/>
            <a:ext cx="1811020" cy="2794932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64465" marR="156210" indent="45720">
              <a:lnSpc>
                <a:spcPts val="1750"/>
              </a:lnSpc>
              <a:spcBef>
                <a:spcPts val="295"/>
              </a:spcBef>
            </a:pPr>
            <a:r>
              <a:rPr sz="1600" b="1" spc="-5" dirty="0">
                <a:latin typeface="Corbel"/>
                <a:cs typeface="Corbel"/>
              </a:rPr>
              <a:t>3.</a:t>
            </a:r>
            <a:r>
              <a:rPr sz="1600" b="1" spc="-65" dirty="0">
                <a:latin typeface="Corbel"/>
                <a:cs typeface="Corbel"/>
              </a:rPr>
              <a:t> </a:t>
            </a:r>
            <a:r>
              <a:rPr sz="1600" b="1" spc="-10" dirty="0">
                <a:latin typeface="Corbel"/>
                <a:cs typeface="Corbel"/>
              </a:rPr>
              <a:t>Орг</a:t>
            </a:r>
            <a:r>
              <a:rPr sz="1600" b="1" spc="-15" dirty="0">
                <a:latin typeface="Corbel"/>
                <a:cs typeface="Corbel"/>
              </a:rPr>
              <a:t>а</a:t>
            </a:r>
            <a:r>
              <a:rPr sz="1600" b="1" spc="-10" dirty="0">
                <a:latin typeface="Corbel"/>
                <a:cs typeface="Corbel"/>
              </a:rPr>
              <a:t>низ</a:t>
            </a:r>
            <a:r>
              <a:rPr sz="1600" b="1" spc="-20" dirty="0">
                <a:latin typeface="Corbel"/>
                <a:cs typeface="Corbel"/>
              </a:rPr>
              <a:t>а</a:t>
            </a:r>
            <a:r>
              <a:rPr sz="1600" b="1" spc="-25" dirty="0">
                <a:latin typeface="Corbel"/>
                <a:cs typeface="Corbel"/>
              </a:rPr>
              <a:t>ц</a:t>
            </a:r>
            <a:r>
              <a:rPr sz="1600" b="1" spc="-10" dirty="0">
                <a:latin typeface="Corbel"/>
                <a:cs typeface="Corbel"/>
              </a:rPr>
              <a:t>ия  в</a:t>
            </a:r>
            <a:r>
              <a:rPr sz="1600" b="1" spc="-15" dirty="0">
                <a:latin typeface="Corbel"/>
                <a:cs typeface="Corbel"/>
              </a:rPr>
              <a:t>за</a:t>
            </a:r>
            <a:r>
              <a:rPr sz="1600" b="1" spc="-10" dirty="0">
                <a:latin typeface="Corbel"/>
                <a:cs typeface="Corbel"/>
              </a:rPr>
              <a:t>им</a:t>
            </a:r>
            <a:r>
              <a:rPr sz="1600" b="1" spc="-40" dirty="0">
                <a:latin typeface="Corbel"/>
                <a:cs typeface="Corbel"/>
              </a:rPr>
              <a:t>од</a:t>
            </a:r>
            <a:r>
              <a:rPr sz="1600" b="1" spc="-5" dirty="0">
                <a:latin typeface="Corbel"/>
                <a:cs typeface="Corbel"/>
              </a:rPr>
              <a:t>ействия</a:t>
            </a:r>
            <a:endParaRPr sz="1600">
              <a:latin typeface="Corbel"/>
              <a:cs typeface="Corbel"/>
            </a:endParaRPr>
          </a:p>
          <a:p>
            <a:pPr algn="ctr">
              <a:lnSpc>
                <a:spcPts val="1650"/>
              </a:lnSpc>
            </a:pPr>
            <a:r>
              <a:rPr sz="1600" spc="-5" dirty="0">
                <a:latin typeface="Corbel"/>
                <a:cs typeface="Corbel"/>
              </a:rPr>
              <a:t>с</a:t>
            </a:r>
            <a:r>
              <a:rPr sz="1600" spc="-30" dirty="0">
                <a:latin typeface="Corbel"/>
                <a:cs typeface="Corbel"/>
              </a:rPr>
              <a:t> </a:t>
            </a:r>
            <a:r>
              <a:rPr sz="1600" spc="-15" dirty="0">
                <a:latin typeface="Corbel"/>
                <a:cs typeface="Corbel"/>
              </a:rPr>
              <a:t>широкой</a:t>
            </a:r>
            <a:endParaRPr sz="1600">
              <a:latin typeface="Corbel"/>
              <a:cs typeface="Corbel"/>
            </a:endParaRPr>
          </a:p>
          <a:p>
            <a:pPr marL="1270" algn="ctr">
              <a:lnSpc>
                <a:spcPts val="1760"/>
              </a:lnSpc>
            </a:pPr>
            <a:r>
              <a:rPr sz="1600" spc="-15" dirty="0">
                <a:latin typeface="Corbel"/>
                <a:cs typeface="Corbel"/>
              </a:rPr>
              <a:t>аудиторией,</a:t>
            </a:r>
            <a:endParaRPr sz="1600">
              <a:latin typeface="Corbel"/>
              <a:cs typeface="Corbel"/>
            </a:endParaRPr>
          </a:p>
          <a:p>
            <a:pPr marL="116205" marR="107950" algn="ctr">
              <a:lnSpc>
                <a:spcPts val="1750"/>
              </a:lnSpc>
              <a:spcBef>
                <a:spcPts val="125"/>
              </a:spcBef>
            </a:pPr>
            <a:r>
              <a:rPr sz="1600" spc="-5" dirty="0">
                <a:latin typeface="Corbel"/>
                <a:cs typeface="Corbel"/>
              </a:rPr>
              <a:t>во</a:t>
            </a:r>
            <a:r>
              <a:rPr sz="1600" spc="-10" dirty="0">
                <a:latin typeface="Corbel"/>
                <a:cs typeface="Corbel"/>
              </a:rPr>
              <a:t>сп</a:t>
            </a:r>
            <a:r>
              <a:rPr sz="1600" spc="-5" dirty="0">
                <a:latin typeface="Corbel"/>
                <a:cs typeface="Corbel"/>
              </a:rPr>
              <a:t>р</a:t>
            </a:r>
            <a:r>
              <a:rPr sz="1600" dirty="0">
                <a:latin typeface="Corbel"/>
                <a:cs typeface="Corbel"/>
              </a:rPr>
              <a:t>и</a:t>
            </a:r>
            <a:r>
              <a:rPr sz="1600" spc="-5" dirty="0">
                <a:latin typeface="Corbel"/>
                <a:cs typeface="Corbel"/>
              </a:rPr>
              <a:t>н</a:t>
            </a:r>
            <a:r>
              <a:rPr sz="1600" dirty="0">
                <a:latin typeface="Corbel"/>
                <a:cs typeface="Corbel"/>
              </a:rPr>
              <a:t>и</a:t>
            </a:r>
            <a:r>
              <a:rPr sz="1600" spc="-10" dirty="0">
                <a:latin typeface="Corbel"/>
                <a:cs typeface="Corbel"/>
              </a:rPr>
              <a:t>м</a:t>
            </a:r>
            <a:r>
              <a:rPr sz="1600" spc="-5" dirty="0">
                <a:latin typeface="Corbel"/>
                <a:cs typeface="Corbel"/>
              </a:rPr>
              <a:t>а</a:t>
            </a:r>
            <a:r>
              <a:rPr sz="1600" spc="-15" dirty="0">
                <a:latin typeface="Corbel"/>
                <a:cs typeface="Corbel"/>
              </a:rPr>
              <a:t>ю</a:t>
            </a:r>
            <a:r>
              <a:rPr sz="1600" spc="-45" dirty="0">
                <a:latin typeface="Corbel"/>
                <a:cs typeface="Corbel"/>
              </a:rPr>
              <a:t>щ</a:t>
            </a:r>
            <a:r>
              <a:rPr sz="1600" spc="-5" dirty="0">
                <a:latin typeface="Corbel"/>
                <a:cs typeface="Corbel"/>
              </a:rPr>
              <a:t>ей  </a:t>
            </a:r>
            <a:r>
              <a:rPr sz="1600" spc="-15" dirty="0">
                <a:latin typeface="Corbel"/>
                <a:cs typeface="Corbel"/>
              </a:rPr>
              <a:t>процесс </a:t>
            </a:r>
            <a:r>
              <a:rPr sz="1600" spc="-10" dirty="0">
                <a:latin typeface="Corbel"/>
                <a:cs typeface="Corbel"/>
              </a:rPr>
              <a:t>общения </a:t>
            </a:r>
            <a:r>
              <a:rPr sz="1600" spc="-5" dirty="0">
                <a:latin typeface="Corbel"/>
                <a:cs typeface="Corbel"/>
              </a:rPr>
              <a:t> мастера</a:t>
            </a:r>
            <a:r>
              <a:rPr sz="1600" dirty="0">
                <a:latin typeface="Corbel"/>
                <a:cs typeface="Corbel"/>
              </a:rPr>
              <a:t> </a:t>
            </a:r>
            <a:r>
              <a:rPr sz="1600" spc="-5" dirty="0">
                <a:latin typeface="Corbel"/>
                <a:cs typeface="Corbel"/>
              </a:rPr>
              <a:t>и его</a:t>
            </a:r>
            <a:endParaRPr sz="1600">
              <a:latin typeface="Corbel"/>
              <a:cs typeface="Corbel"/>
            </a:endParaRPr>
          </a:p>
          <a:p>
            <a:pPr marL="635" algn="ctr">
              <a:lnSpc>
                <a:spcPts val="1655"/>
              </a:lnSpc>
            </a:pPr>
            <a:r>
              <a:rPr sz="1600" spc="-10" dirty="0">
                <a:latin typeface="Corbel"/>
                <a:cs typeface="Corbel"/>
              </a:rPr>
              <a:t>учеников,</a:t>
            </a:r>
            <a:r>
              <a:rPr sz="1600" spc="-15" dirty="0">
                <a:latin typeface="Corbel"/>
                <a:cs typeface="Corbel"/>
              </a:rPr>
              <a:t> которая</a:t>
            </a:r>
            <a:endParaRPr sz="1600">
              <a:latin typeface="Corbel"/>
              <a:cs typeface="Corbel"/>
            </a:endParaRPr>
          </a:p>
          <a:p>
            <a:pPr marL="30480" marR="21590" algn="ctr">
              <a:lnSpc>
                <a:spcPct val="91600"/>
              </a:lnSpc>
              <a:spcBef>
                <a:spcPts val="75"/>
              </a:spcBef>
            </a:pPr>
            <a:r>
              <a:rPr sz="1600" spc="-15" dirty="0">
                <a:latin typeface="Corbel"/>
                <a:cs typeface="Corbel"/>
              </a:rPr>
              <a:t>м</a:t>
            </a:r>
            <a:r>
              <a:rPr sz="1600" spc="-30" dirty="0">
                <a:latin typeface="Corbel"/>
                <a:cs typeface="Corbel"/>
              </a:rPr>
              <a:t>о</a:t>
            </a:r>
            <a:r>
              <a:rPr sz="1600" spc="-10" dirty="0">
                <a:latin typeface="Corbel"/>
                <a:cs typeface="Corbel"/>
              </a:rPr>
              <a:t>ж</a:t>
            </a:r>
            <a:r>
              <a:rPr sz="1600" spc="-60" dirty="0">
                <a:latin typeface="Corbel"/>
                <a:cs typeface="Corbel"/>
              </a:rPr>
              <a:t>е</a:t>
            </a:r>
            <a:r>
              <a:rPr sz="1600" spc="-5" dirty="0">
                <a:latin typeface="Corbel"/>
                <a:cs typeface="Corbel"/>
              </a:rPr>
              <a:t>т</a:t>
            </a:r>
            <a:r>
              <a:rPr sz="1600" spc="15" dirty="0">
                <a:latin typeface="Corbel"/>
                <a:cs typeface="Corbel"/>
              </a:rPr>
              <a:t> </a:t>
            </a:r>
            <a:r>
              <a:rPr sz="1600" spc="-10" dirty="0">
                <a:latin typeface="Corbel"/>
                <a:cs typeface="Corbel"/>
              </a:rPr>
              <a:t>в</a:t>
            </a:r>
            <a:r>
              <a:rPr sz="1600" spc="-15" dirty="0">
                <a:latin typeface="Corbel"/>
                <a:cs typeface="Corbel"/>
              </a:rPr>
              <a:t>м</a:t>
            </a:r>
            <a:r>
              <a:rPr sz="1600" spc="-5" dirty="0">
                <a:latin typeface="Corbel"/>
                <a:cs typeface="Corbel"/>
              </a:rPr>
              <a:t>е</a:t>
            </a:r>
            <a:r>
              <a:rPr sz="1600" spc="-15" dirty="0">
                <a:latin typeface="Corbel"/>
                <a:cs typeface="Corbel"/>
              </a:rPr>
              <a:t>ш</a:t>
            </a:r>
            <a:r>
              <a:rPr sz="1600" spc="-10" dirty="0">
                <a:latin typeface="Corbel"/>
                <a:cs typeface="Corbel"/>
              </a:rPr>
              <a:t>ив</a:t>
            </a:r>
            <a:r>
              <a:rPr sz="1600" spc="-40" dirty="0">
                <a:latin typeface="Corbel"/>
                <a:cs typeface="Corbel"/>
              </a:rPr>
              <a:t>а</a:t>
            </a:r>
            <a:r>
              <a:rPr sz="1600" spc="-5" dirty="0">
                <a:latin typeface="Corbel"/>
                <a:cs typeface="Corbel"/>
              </a:rPr>
              <a:t>т</a:t>
            </a:r>
            <a:r>
              <a:rPr sz="1600" dirty="0">
                <a:latin typeface="Corbel"/>
                <a:cs typeface="Corbel"/>
              </a:rPr>
              <a:t>ь</a:t>
            </a:r>
            <a:r>
              <a:rPr sz="1600" spc="-35" dirty="0">
                <a:latin typeface="Corbel"/>
                <a:cs typeface="Corbel"/>
              </a:rPr>
              <a:t>с</a:t>
            </a:r>
            <a:r>
              <a:rPr sz="1600" spc="-5" dirty="0">
                <a:latin typeface="Corbel"/>
                <a:cs typeface="Corbel"/>
              </a:rPr>
              <a:t>я  в</a:t>
            </a:r>
            <a:r>
              <a:rPr sz="1600" spc="-10" dirty="0">
                <a:latin typeface="Corbel"/>
                <a:cs typeface="Corbel"/>
              </a:rPr>
              <a:t> </a:t>
            </a:r>
            <a:r>
              <a:rPr sz="1600" spc="-5" dirty="0">
                <a:latin typeface="Corbel"/>
                <a:cs typeface="Corbel"/>
              </a:rPr>
              <a:t>этот</a:t>
            </a:r>
            <a:r>
              <a:rPr sz="1600" spc="5" dirty="0">
                <a:latin typeface="Corbel"/>
                <a:cs typeface="Corbel"/>
              </a:rPr>
              <a:t> </a:t>
            </a:r>
            <a:r>
              <a:rPr sz="1600" spc="-15" dirty="0">
                <a:latin typeface="Corbel"/>
                <a:cs typeface="Corbel"/>
              </a:rPr>
              <a:t>процесс, </a:t>
            </a:r>
            <a:r>
              <a:rPr sz="1600" spc="-10" dirty="0">
                <a:latin typeface="Corbel"/>
                <a:cs typeface="Corbel"/>
              </a:rPr>
              <a:t> </a:t>
            </a:r>
            <a:r>
              <a:rPr sz="1600" spc="-15" dirty="0">
                <a:latin typeface="Corbel"/>
                <a:cs typeface="Corbel"/>
              </a:rPr>
              <a:t>задавая</a:t>
            </a:r>
            <a:r>
              <a:rPr sz="1600" spc="5" dirty="0">
                <a:latin typeface="Corbel"/>
                <a:cs typeface="Corbel"/>
              </a:rPr>
              <a:t> </a:t>
            </a:r>
            <a:r>
              <a:rPr sz="1600" spc="-5" dirty="0">
                <a:latin typeface="Corbel"/>
                <a:cs typeface="Corbel"/>
              </a:rPr>
              <a:t>вопросы</a:t>
            </a:r>
            <a:endParaRPr sz="1600">
              <a:latin typeface="Corbel"/>
              <a:cs typeface="Corbel"/>
            </a:endParaRPr>
          </a:p>
          <a:p>
            <a:pPr algn="ctr">
              <a:lnSpc>
                <a:spcPts val="1764"/>
              </a:lnSpc>
            </a:pPr>
            <a:r>
              <a:rPr sz="1600" spc="-5" dirty="0">
                <a:latin typeface="Corbel"/>
                <a:cs typeface="Corbel"/>
              </a:rPr>
              <a:t>и</a:t>
            </a:r>
            <a:r>
              <a:rPr sz="1600" spc="-30" dirty="0">
                <a:latin typeface="Corbel"/>
                <a:cs typeface="Corbel"/>
              </a:rPr>
              <a:t> </a:t>
            </a:r>
            <a:r>
              <a:rPr sz="1600" spc="-5" dirty="0">
                <a:latin typeface="Corbel"/>
                <a:cs typeface="Corbel"/>
              </a:rPr>
              <a:t>требуя</a:t>
            </a:r>
            <a:r>
              <a:rPr sz="1600" spc="-40" dirty="0">
                <a:latin typeface="Corbel"/>
                <a:cs typeface="Corbel"/>
              </a:rPr>
              <a:t> </a:t>
            </a:r>
            <a:r>
              <a:rPr sz="1600" spc="-10" dirty="0">
                <a:latin typeface="Corbel"/>
                <a:cs typeface="Corbel"/>
              </a:rPr>
              <a:t>пояснений.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2541828" y="371349"/>
            <a:ext cx="671322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120" dirty="0"/>
              <a:t>ОБОБЩЁННАЯ</a:t>
            </a:r>
            <a:r>
              <a:rPr spc="320" dirty="0"/>
              <a:t> </a:t>
            </a:r>
            <a:r>
              <a:rPr spc="120" dirty="0"/>
              <a:t>СТРУКТУРА</a:t>
            </a:r>
            <a:r>
              <a:rPr spc="320" dirty="0"/>
              <a:t> </a:t>
            </a:r>
            <a:r>
              <a:rPr spc="135" dirty="0"/>
              <a:t>МАСТЕР-КЛАССА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1524" y="363423"/>
            <a:ext cx="7745476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pc="135" dirty="0"/>
              <a:t>МАСТЕР–КЛАСС</a:t>
            </a:r>
            <a:r>
              <a:rPr spc="250" dirty="0"/>
              <a:t> </a:t>
            </a:r>
            <a:r>
              <a:rPr spc="105" dirty="0"/>
              <a:t>КАК</a:t>
            </a:r>
            <a:r>
              <a:rPr spc="250" dirty="0"/>
              <a:t> </a:t>
            </a:r>
            <a:r>
              <a:rPr spc="130" dirty="0"/>
              <a:t>ОСОБЫЙ</a:t>
            </a:r>
            <a:r>
              <a:rPr spc="254" dirty="0"/>
              <a:t> </a:t>
            </a:r>
            <a:r>
              <a:rPr spc="114" dirty="0"/>
              <a:t>ЖАНР</a:t>
            </a:r>
            <a:r>
              <a:rPr spc="305" dirty="0"/>
              <a:t> </a:t>
            </a:r>
            <a:r>
              <a:rPr dirty="0"/>
              <a:t>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41828" y="1143127"/>
            <a:ext cx="7391400" cy="529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5" dirty="0">
                <a:latin typeface="Corbel"/>
                <a:cs typeface="Corbel"/>
              </a:rPr>
              <a:t>Педагогический</a:t>
            </a:r>
            <a:r>
              <a:rPr sz="2400" b="1" spc="-1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опыт</a:t>
            </a:r>
            <a:r>
              <a:rPr sz="2400" b="1" spc="-20" dirty="0">
                <a:latin typeface="Corbel"/>
                <a:cs typeface="Corbel"/>
              </a:rPr>
              <a:t> </a:t>
            </a:r>
            <a:r>
              <a:rPr sz="2400" spc="-25" dirty="0">
                <a:latin typeface="Corbel"/>
                <a:cs typeface="Corbel"/>
              </a:rPr>
              <a:t>может</a:t>
            </a:r>
            <a:r>
              <a:rPr sz="2400" spc="-1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представлять</a:t>
            </a:r>
            <a:r>
              <a:rPr sz="2400" spc="2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собой:</a:t>
            </a:r>
            <a:endParaRPr sz="2400">
              <a:latin typeface="Corbel"/>
              <a:cs typeface="Corbel"/>
            </a:endParaRPr>
          </a:p>
          <a:p>
            <a:pPr marL="241300" indent="-228600">
              <a:buClr>
                <a:srgbClr val="12007B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spc="-10" dirty="0">
                <a:latin typeface="Corbel"/>
                <a:cs typeface="Corbel"/>
              </a:rPr>
              <a:t>фундаментально</a:t>
            </a:r>
            <a:r>
              <a:rPr sz="2400" spc="1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разработанный</a:t>
            </a:r>
            <a:r>
              <a:rPr sz="2400" spc="-10" dirty="0">
                <a:latin typeface="Corbel"/>
                <a:cs typeface="Corbel"/>
              </a:rPr>
              <a:t> оригинальный</a:t>
            </a:r>
            <a:endParaRPr sz="2400">
              <a:latin typeface="Corbel"/>
              <a:cs typeface="Corbel"/>
            </a:endParaRPr>
          </a:p>
          <a:p>
            <a:pPr marL="241300"/>
            <a:r>
              <a:rPr sz="2400" spc="-15" dirty="0">
                <a:latin typeface="Corbel"/>
                <a:cs typeface="Corbel"/>
              </a:rPr>
              <a:t>метод;</a:t>
            </a:r>
            <a:endParaRPr sz="2400">
              <a:latin typeface="Corbel"/>
              <a:cs typeface="Corbel"/>
            </a:endParaRPr>
          </a:p>
          <a:p>
            <a:pPr marL="241300" indent="-228600">
              <a:buClr>
                <a:srgbClr val="12007B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dirty="0">
                <a:latin typeface="Corbel"/>
                <a:cs typeface="Corbel"/>
              </a:rPr>
              <a:t>авторскую</a:t>
            </a:r>
            <a:r>
              <a:rPr sz="2400" spc="-65" dirty="0">
                <a:latin typeface="Corbel"/>
                <a:cs typeface="Corbel"/>
              </a:rPr>
              <a:t> </a:t>
            </a:r>
            <a:r>
              <a:rPr sz="2400" spc="-25" dirty="0">
                <a:latin typeface="Corbel"/>
                <a:cs typeface="Corbel"/>
              </a:rPr>
              <a:t>методику;</a:t>
            </a:r>
            <a:endParaRPr sz="2400">
              <a:latin typeface="Corbel"/>
              <a:cs typeface="Corbel"/>
            </a:endParaRPr>
          </a:p>
          <a:p>
            <a:pPr marL="241300" indent="-228600">
              <a:buClr>
                <a:srgbClr val="12007B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dirty="0">
                <a:latin typeface="Corbel"/>
                <a:cs typeface="Corbel"/>
              </a:rPr>
              <a:t>новую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форму</a:t>
            </a:r>
            <a:r>
              <a:rPr sz="2400" spc="-3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организации</a:t>
            </a:r>
            <a:r>
              <a:rPr sz="2400" spc="-3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занятия;</a:t>
            </a:r>
            <a:endParaRPr sz="2400">
              <a:latin typeface="Corbel"/>
              <a:cs typeface="Corbel"/>
            </a:endParaRPr>
          </a:p>
          <a:p>
            <a:pPr marL="241300" marR="709930" indent="-228600">
              <a:spcBef>
                <a:spcPts val="5"/>
              </a:spcBef>
              <a:buClr>
                <a:srgbClr val="12007B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dirty="0">
                <a:latin typeface="Corbel"/>
                <a:cs typeface="Corbel"/>
              </a:rPr>
              <a:t>новые </a:t>
            </a:r>
            <a:r>
              <a:rPr sz="2400" spc="-10" dirty="0">
                <a:latin typeface="Corbel"/>
                <a:cs typeface="Corbel"/>
              </a:rPr>
              <a:t>средства </a:t>
            </a:r>
            <a:r>
              <a:rPr sz="2400" spc="-5" dirty="0">
                <a:latin typeface="Corbel"/>
                <a:cs typeface="Corbel"/>
              </a:rPr>
              <a:t>обучения, </a:t>
            </a:r>
            <a:r>
              <a:rPr sz="2400" spc="-10" dirty="0">
                <a:latin typeface="Corbel"/>
                <a:cs typeface="Corbel"/>
              </a:rPr>
              <a:t>опирающийся </a:t>
            </a:r>
            <a:r>
              <a:rPr sz="2400" dirty="0">
                <a:latin typeface="Corbel"/>
                <a:cs typeface="Corbel"/>
              </a:rPr>
              <a:t>на </a:t>
            </a:r>
            <a:r>
              <a:rPr sz="2400" spc="-5" dirty="0">
                <a:latin typeface="Corbel"/>
                <a:cs typeface="Corbel"/>
              </a:rPr>
              <a:t>свои </a:t>
            </a:r>
            <a:r>
              <a:rPr sz="2400" spc="-470" dirty="0">
                <a:latin typeface="Corbel"/>
                <a:cs typeface="Corbel"/>
              </a:rPr>
              <a:t> </a:t>
            </a:r>
            <a:r>
              <a:rPr sz="2400" spc="-15" dirty="0">
                <a:latin typeface="Corbel"/>
                <a:cs typeface="Corbel"/>
              </a:rPr>
              <a:t>принципы</a:t>
            </a:r>
            <a:r>
              <a:rPr sz="2400" spc="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и </a:t>
            </a:r>
            <a:r>
              <a:rPr sz="2400" spc="-10" dirty="0">
                <a:latin typeface="Corbel"/>
                <a:cs typeface="Corbel"/>
              </a:rPr>
              <a:t>имеющий</a:t>
            </a:r>
            <a:r>
              <a:rPr sz="2400" spc="10" dirty="0">
                <a:latin typeface="Corbel"/>
                <a:cs typeface="Corbel"/>
              </a:rPr>
              <a:t> </a:t>
            </a:r>
            <a:r>
              <a:rPr sz="2400" spc="-15" dirty="0">
                <a:latin typeface="Corbel"/>
                <a:cs typeface="Corbel"/>
              </a:rPr>
              <a:t>определенную</a:t>
            </a:r>
            <a:r>
              <a:rPr sz="2400" dirty="0">
                <a:latin typeface="Corbel"/>
                <a:cs typeface="Corbel"/>
              </a:rPr>
              <a:t> </a:t>
            </a:r>
            <a:r>
              <a:rPr sz="2400" spc="-15" dirty="0">
                <a:latin typeface="Corbel"/>
                <a:cs typeface="Corbel"/>
              </a:rPr>
              <a:t>структуру.</a:t>
            </a:r>
            <a:endParaRPr sz="2400">
              <a:latin typeface="Corbel"/>
              <a:cs typeface="Corbel"/>
            </a:endParaRPr>
          </a:p>
          <a:p>
            <a:pPr marL="12700" marR="65405">
              <a:spcBef>
                <a:spcPts val="1200"/>
              </a:spcBef>
            </a:pPr>
            <a:r>
              <a:rPr sz="2400" dirty="0">
                <a:latin typeface="Corbel"/>
                <a:cs typeface="Corbel"/>
              </a:rPr>
              <a:t>С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этой</a:t>
            </a:r>
            <a:r>
              <a:rPr sz="2400" spc="-1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точки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зрения</a:t>
            </a:r>
            <a:r>
              <a:rPr sz="2400" spc="-1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мастер-класс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spc="-25" dirty="0">
                <a:latin typeface="Corbel"/>
                <a:cs typeface="Corbel"/>
              </a:rPr>
              <a:t>отличается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от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других </a:t>
            </a:r>
            <a:r>
              <a:rPr sz="2400" spc="-46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форм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трансляции</a:t>
            </a:r>
            <a:r>
              <a:rPr sz="2400" spc="-1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опыта,</a:t>
            </a:r>
            <a:r>
              <a:rPr sz="2400" spc="-1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тем,</a:t>
            </a:r>
            <a:r>
              <a:rPr sz="2400" spc="-1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что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в </a:t>
            </a:r>
            <a:r>
              <a:rPr sz="2400" spc="-15" dirty="0">
                <a:latin typeface="Corbel"/>
                <a:cs typeface="Corbel"/>
              </a:rPr>
              <a:t>процессе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его</a:t>
            </a:r>
            <a:endParaRPr sz="2400">
              <a:latin typeface="Corbel"/>
              <a:cs typeface="Corbel"/>
            </a:endParaRPr>
          </a:p>
          <a:p>
            <a:pPr marL="12700" marR="912494"/>
            <a:r>
              <a:rPr sz="2400" spc="-10" dirty="0">
                <a:latin typeface="Corbel"/>
                <a:cs typeface="Corbel"/>
              </a:rPr>
              <a:t>проведения</a:t>
            </a:r>
            <a:r>
              <a:rPr sz="2400" spc="-5" dirty="0">
                <a:latin typeface="Corbel"/>
                <a:cs typeface="Corbel"/>
              </a:rPr>
              <a:t> </a:t>
            </a:r>
            <a:r>
              <a:rPr sz="2400" spc="-35" dirty="0">
                <a:latin typeface="Corbel"/>
                <a:cs typeface="Corbel"/>
              </a:rPr>
              <a:t>идет</a:t>
            </a:r>
            <a:r>
              <a:rPr sz="2400" spc="-1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непосредственное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обсуждение </a:t>
            </a:r>
            <a:r>
              <a:rPr sz="2400" spc="-46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предлагаемого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spc="-20" dirty="0">
                <a:latin typeface="Corbel"/>
                <a:cs typeface="Corbel"/>
              </a:rPr>
              <a:t>методического</a:t>
            </a:r>
            <a:r>
              <a:rPr sz="2400" spc="-50" dirty="0">
                <a:latin typeface="Corbel"/>
                <a:cs typeface="Corbel"/>
              </a:rPr>
              <a:t> </a:t>
            </a:r>
            <a:r>
              <a:rPr sz="2400" spc="-20" dirty="0">
                <a:latin typeface="Corbel"/>
                <a:cs typeface="Corbel"/>
              </a:rPr>
              <a:t>продукта </a:t>
            </a:r>
            <a:r>
              <a:rPr sz="2400" dirty="0">
                <a:latin typeface="Corbel"/>
                <a:cs typeface="Corbel"/>
              </a:rPr>
              <a:t>и</a:t>
            </a:r>
            <a:r>
              <a:rPr sz="2400" spc="-10" dirty="0">
                <a:latin typeface="Corbel"/>
                <a:cs typeface="Corbel"/>
              </a:rPr>
              <a:t> поиск</a:t>
            </a:r>
            <a:endParaRPr sz="2400">
              <a:latin typeface="Corbel"/>
              <a:cs typeface="Corbel"/>
            </a:endParaRPr>
          </a:p>
          <a:p>
            <a:pPr marL="12700"/>
            <a:r>
              <a:rPr sz="2400" spc="-10" dirty="0">
                <a:latin typeface="Corbel"/>
                <a:cs typeface="Corbel"/>
              </a:rPr>
              <a:t>творческого</a:t>
            </a:r>
            <a:r>
              <a:rPr sz="2400" spc="-4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решения</a:t>
            </a:r>
            <a:r>
              <a:rPr sz="2400" spc="1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педагогической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проблемы,</a:t>
            </a:r>
            <a:r>
              <a:rPr sz="2400" spc="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как</a:t>
            </a:r>
            <a:r>
              <a:rPr sz="2400" spc="1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со</a:t>
            </a:r>
            <a:endParaRPr sz="2400">
              <a:latin typeface="Corbel"/>
              <a:cs typeface="Corbel"/>
            </a:endParaRPr>
          </a:p>
          <a:p>
            <a:pPr marL="12700" marR="431800">
              <a:spcBef>
                <a:spcPts val="5"/>
              </a:spcBef>
            </a:pPr>
            <a:r>
              <a:rPr sz="2400" spc="-5" dirty="0">
                <a:latin typeface="Corbel"/>
                <a:cs typeface="Corbel"/>
              </a:rPr>
              <a:t>стороны </a:t>
            </a:r>
            <a:r>
              <a:rPr sz="2400" spc="-10" dirty="0">
                <a:latin typeface="Corbel"/>
                <a:cs typeface="Corbel"/>
              </a:rPr>
              <a:t>участников </a:t>
            </a:r>
            <a:r>
              <a:rPr sz="2400" spc="-5" dirty="0">
                <a:latin typeface="Corbel"/>
                <a:cs typeface="Corbel"/>
              </a:rPr>
              <a:t>мастер-класса, </a:t>
            </a:r>
            <a:r>
              <a:rPr sz="2400" dirty="0">
                <a:latin typeface="Corbel"/>
                <a:cs typeface="Corbel"/>
              </a:rPr>
              <a:t>так и </a:t>
            </a:r>
            <a:r>
              <a:rPr sz="2400" spc="-5" dirty="0">
                <a:latin typeface="Corbel"/>
                <a:cs typeface="Corbel"/>
              </a:rPr>
              <a:t>со стороны </a:t>
            </a:r>
            <a:r>
              <a:rPr sz="2400" spc="-47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Мастера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– </a:t>
            </a:r>
            <a:r>
              <a:rPr sz="2400" spc="-10" dirty="0">
                <a:latin typeface="Corbel"/>
                <a:cs typeface="Corbel"/>
              </a:rPr>
              <a:t>педагога,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spc="-15" dirty="0">
                <a:latin typeface="Corbel"/>
                <a:cs typeface="Corbel"/>
              </a:rPr>
              <a:t>ведущего</a:t>
            </a:r>
            <a:r>
              <a:rPr sz="2400" spc="-1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мастер-класс.</a:t>
            </a:r>
            <a:endParaRPr sz="2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1" y="363424"/>
            <a:ext cx="8915400" cy="925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650"/>
              </a:lnSpc>
              <a:spcBef>
                <a:spcPts val="105"/>
              </a:spcBef>
            </a:pPr>
            <a:r>
              <a:rPr spc="130" dirty="0"/>
              <a:t>ОСОБЕННОСТИ</a:t>
            </a:r>
          </a:p>
          <a:p>
            <a:pPr marL="12700">
              <a:lnSpc>
                <a:spcPts val="3650"/>
              </a:lnSpc>
            </a:pPr>
            <a:r>
              <a:rPr spc="135" dirty="0"/>
              <a:t>ПЕДАГОГИЧЕСКОГО</a:t>
            </a:r>
            <a:r>
              <a:rPr spc="305" dirty="0"/>
              <a:t> </a:t>
            </a:r>
            <a:r>
              <a:rPr spc="135" dirty="0"/>
              <a:t>МАСТЕР-КЛАССА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990600" y="2013477"/>
            <a:ext cx="9906000" cy="44810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5904" marR="836930">
              <a:lnSpc>
                <a:spcPct val="110000"/>
              </a:lnSpc>
              <a:spcBef>
                <a:spcPts val="100"/>
              </a:spcBef>
              <a:buAutoNum type="arabicParenR"/>
              <a:tabLst>
                <a:tab pos="497840" algn="l"/>
              </a:tabLst>
            </a:pPr>
            <a:r>
              <a:rPr sz="2000" dirty="0"/>
              <a:t>наличие </a:t>
            </a:r>
            <a:r>
              <a:rPr sz="2000" spc="-5" dirty="0"/>
              <a:t>нового авторского </a:t>
            </a:r>
            <a:r>
              <a:rPr sz="2000" spc="-20" dirty="0"/>
              <a:t>взгляда </a:t>
            </a:r>
            <a:r>
              <a:rPr sz="2000" spc="-5" dirty="0"/>
              <a:t>или </a:t>
            </a:r>
            <a:r>
              <a:rPr sz="2000" spc="-20" dirty="0"/>
              <a:t>подхода </a:t>
            </a:r>
            <a:r>
              <a:rPr sz="2000" dirty="0"/>
              <a:t>к </a:t>
            </a:r>
            <a:r>
              <a:rPr sz="2000" spc="-10" dirty="0"/>
              <a:t>процессу </a:t>
            </a:r>
            <a:r>
              <a:rPr sz="2000" spc="-390" dirty="0"/>
              <a:t> </a:t>
            </a:r>
            <a:r>
              <a:rPr sz="2000" spc="-5" dirty="0"/>
              <a:t>обучения;</a:t>
            </a:r>
            <a:endParaRPr sz="2000" dirty="0"/>
          </a:p>
          <a:p>
            <a:pPr marL="512445" indent="-257175">
              <a:spcBef>
                <a:spcPts val="935"/>
              </a:spcBef>
              <a:buAutoNum type="arabicParenR"/>
              <a:tabLst>
                <a:tab pos="513715" algn="l"/>
              </a:tabLst>
            </a:pPr>
            <a:r>
              <a:rPr sz="2000" spc="-5" dirty="0"/>
              <a:t>форма</a:t>
            </a:r>
            <a:r>
              <a:rPr sz="2000" spc="-15" dirty="0"/>
              <a:t> </a:t>
            </a:r>
            <a:r>
              <a:rPr sz="2000" dirty="0"/>
              <a:t>работы</a:t>
            </a:r>
            <a:r>
              <a:rPr sz="2000" spc="-15" dirty="0"/>
              <a:t> </a:t>
            </a:r>
            <a:r>
              <a:rPr sz="2000" dirty="0"/>
              <a:t>в</a:t>
            </a:r>
            <a:r>
              <a:rPr sz="2000" spc="5" dirty="0"/>
              <a:t> </a:t>
            </a:r>
            <a:r>
              <a:rPr sz="2000" dirty="0"/>
              <a:t>малых</a:t>
            </a:r>
            <a:r>
              <a:rPr sz="2000" spc="-10" dirty="0"/>
              <a:t> </a:t>
            </a:r>
            <a:r>
              <a:rPr sz="2000" spc="-5" dirty="0"/>
              <a:t>группах, </a:t>
            </a:r>
            <a:r>
              <a:rPr sz="2000" spc="-15" dirty="0"/>
              <a:t>позволяющая</a:t>
            </a:r>
            <a:r>
              <a:rPr sz="2000" spc="-20" dirty="0"/>
              <a:t> </a:t>
            </a:r>
            <a:r>
              <a:rPr sz="2000" spc="-5" dirty="0"/>
              <a:t>провести</a:t>
            </a:r>
            <a:r>
              <a:rPr sz="2000" spc="5" dirty="0"/>
              <a:t> </a:t>
            </a:r>
            <a:r>
              <a:rPr sz="2000" spc="-5" dirty="0"/>
              <a:t>обмен</a:t>
            </a:r>
            <a:endParaRPr sz="2000" dirty="0"/>
          </a:p>
          <a:p>
            <a:pPr marL="255904">
              <a:spcBef>
                <a:spcPts val="240"/>
              </a:spcBef>
            </a:pPr>
            <a:r>
              <a:rPr sz="2000" dirty="0"/>
              <a:t>мнениями;</a:t>
            </a:r>
          </a:p>
          <a:p>
            <a:pPr marL="497840" indent="-242570">
              <a:spcBef>
                <a:spcPts val="950"/>
              </a:spcBef>
              <a:buAutoNum type="arabicParenR" startAt="3"/>
              <a:tabLst>
                <a:tab pos="499109" algn="l"/>
              </a:tabLst>
            </a:pPr>
            <a:r>
              <a:rPr sz="2000" spc="-10" dirty="0"/>
              <a:t>создание </a:t>
            </a:r>
            <a:r>
              <a:rPr sz="2000" dirty="0"/>
              <a:t>условий для</a:t>
            </a:r>
            <a:r>
              <a:rPr sz="2000" spc="-5" dirty="0"/>
              <a:t> включения</a:t>
            </a:r>
            <a:r>
              <a:rPr sz="2000" spc="-10" dirty="0"/>
              <a:t> </a:t>
            </a:r>
            <a:r>
              <a:rPr sz="2000" spc="-5" dirty="0"/>
              <a:t>всех</a:t>
            </a:r>
            <a:r>
              <a:rPr sz="2000" spc="5" dirty="0"/>
              <a:t> </a:t>
            </a:r>
            <a:r>
              <a:rPr sz="2000" spc="-5" dirty="0"/>
              <a:t>участников</a:t>
            </a:r>
            <a:r>
              <a:rPr sz="2000" spc="-15" dirty="0"/>
              <a:t> </a:t>
            </a:r>
            <a:r>
              <a:rPr sz="2000" spc="-5" dirty="0"/>
              <a:t>мастер-класса</a:t>
            </a:r>
            <a:r>
              <a:rPr sz="2000" spc="-10" dirty="0"/>
              <a:t> </a:t>
            </a:r>
            <a:r>
              <a:rPr sz="2000" dirty="0"/>
              <a:t>в</a:t>
            </a:r>
          </a:p>
          <a:p>
            <a:pPr marL="255904">
              <a:spcBef>
                <a:spcPts val="240"/>
              </a:spcBef>
            </a:pPr>
            <a:r>
              <a:rPr sz="2000" dirty="0"/>
              <a:t>активную</a:t>
            </a:r>
            <a:r>
              <a:rPr sz="2000" spc="-40" dirty="0"/>
              <a:t> </a:t>
            </a:r>
            <a:r>
              <a:rPr sz="2000" spc="-15" dirty="0"/>
              <a:t>деятельность;</a:t>
            </a:r>
            <a:endParaRPr sz="2000" dirty="0"/>
          </a:p>
          <a:p>
            <a:pPr marL="255904" marR="96520">
              <a:lnSpc>
                <a:spcPct val="110000"/>
              </a:lnSpc>
              <a:spcBef>
                <a:spcPts val="700"/>
              </a:spcBef>
              <a:buAutoNum type="arabicParenR" startAt="4"/>
              <a:tabLst>
                <a:tab pos="516255" algn="l"/>
              </a:tabLst>
            </a:pPr>
            <a:r>
              <a:rPr sz="2000" dirty="0"/>
              <a:t>постановка </a:t>
            </a:r>
            <a:r>
              <a:rPr sz="2000" spc="-5" dirty="0"/>
              <a:t>проблемной задачи </a:t>
            </a:r>
            <a:r>
              <a:rPr sz="2000" dirty="0"/>
              <a:t>и ее решение через проигрывание </a:t>
            </a:r>
            <a:r>
              <a:rPr sz="2000" spc="-390" dirty="0"/>
              <a:t> </a:t>
            </a:r>
            <a:r>
              <a:rPr sz="2000" spc="-5" dirty="0"/>
              <a:t>заданных</a:t>
            </a:r>
            <a:r>
              <a:rPr sz="2000" spc="-15" dirty="0"/>
              <a:t> </a:t>
            </a:r>
            <a:r>
              <a:rPr sz="2000" spc="-10" dirty="0"/>
              <a:t>ситуаций;</a:t>
            </a:r>
            <a:endParaRPr sz="2000" dirty="0"/>
          </a:p>
          <a:p>
            <a:pPr marL="505459" indent="-250190">
              <a:spcBef>
                <a:spcPts val="935"/>
              </a:spcBef>
              <a:buAutoNum type="arabicParenR" startAt="4"/>
              <a:tabLst>
                <a:tab pos="506730" algn="l"/>
              </a:tabLst>
            </a:pPr>
            <a:r>
              <a:rPr sz="2000" spc="-5" dirty="0"/>
              <a:t>демонстрация</a:t>
            </a:r>
            <a:r>
              <a:rPr sz="2000" spc="-35" dirty="0"/>
              <a:t> </a:t>
            </a:r>
            <a:r>
              <a:rPr sz="2000" dirty="0"/>
              <a:t>приемов,</a:t>
            </a:r>
            <a:r>
              <a:rPr sz="2000" spc="10" dirty="0"/>
              <a:t> </a:t>
            </a:r>
            <a:r>
              <a:rPr sz="2000" spc="-5" dirty="0"/>
              <a:t>раскрывающих</a:t>
            </a:r>
            <a:r>
              <a:rPr sz="2000" spc="-35" dirty="0"/>
              <a:t> </a:t>
            </a:r>
            <a:r>
              <a:rPr sz="2000" spc="-5" dirty="0"/>
              <a:t>творческий</a:t>
            </a:r>
            <a:r>
              <a:rPr sz="2000" spc="5" dirty="0"/>
              <a:t> </a:t>
            </a:r>
            <a:r>
              <a:rPr sz="2000" spc="-5" dirty="0"/>
              <a:t>потенциал,</a:t>
            </a:r>
            <a:r>
              <a:rPr sz="2000" spc="-15" dirty="0"/>
              <a:t> </a:t>
            </a:r>
            <a:r>
              <a:rPr sz="2000" spc="-5" dirty="0"/>
              <a:t>как</a:t>
            </a:r>
            <a:endParaRPr sz="2000" dirty="0"/>
          </a:p>
          <a:p>
            <a:pPr marL="255904">
              <a:spcBef>
                <a:spcPts val="240"/>
              </a:spcBef>
            </a:pPr>
            <a:r>
              <a:rPr sz="2000" dirty="0"/>
              <a:t>мастера,</a:t>
            </a:r>
            <a:r>
              <a:rPr sz="2000" spc="-30" dirty="0"/>
              <a:t> </a:t>
            </a:r>
            <a:r>
              <a:rPr sz="2000" dirty="0"/>
              <a:t>так</a:t>
            </a:r>
            <a:r>
              <a:rPr sz="2000" spc="-40" dirty="0"/>
              <a:t> </a:t>
            </a:r>
            <a:r>
              <a:rPr sz="2000" dirty="0"/>
              <a:t>и</a:t>
            </a:r>
            <a:r>
              <a:rPr sz="2000" spc="-15" dirty="0"/>
              <a:t> </a:t>
            </a:r>
            <a:r>
              <a:rPr sz="2000" spc="-5" dirty="0"/>
              <a:t>участников</a:t>
            </a:r>
            <a:r>
              <a:rPr sz="2000" spc="-15" dirty="0"/>
              <a:t> </a:t>
            </a:r>
            <a:r>
              <a:rPr sz="2000" spc="-5" dirty="0"/>
              <a:t>мастер-класса;</a:t>
            </a:r>
            <a:endParaRPr sz="2000" dirty="0"/>
          </a:p>
          <a:p>
            <a:pPr marL="255904" marR="908050">
              <a:lnSpc>
                <a:spcPct val="110000"/>
              </a:lnSpc>
              <a:spcBef>
                <a:spcPts val="710"/>
              </a:spcBef>
              <a:buAutoNum type="arabicParenR" startAt="6"/>
              <a:tabLst>
                <a:tab pos="516890" algn="l"/>
              </a:tabLst>
            </a:pPr>
            <a:r>
              <a:rPr sz="2000" spc="-10" dirty="0"/>
              <a:t>сотрудничество,</a:t>
            </a:r>
            <a:r>
              <a:rPr sz="2000" spc="-25" dirty="0"/>
              <a:t> </a:t>
            </a:r>
            <a:r>
              <a:rPr sz="2000" spc="-5" dirty="0"/>
              <a:t>сотворчество,</a:t>
            </a:r>
            <a:r>
              <a:rPr sz="2000" spc="10" dirty="0"/>
              <a:t> </a:t>
            </a:r>
            <a:r>
              <a:rPr sz="2000" spc="-5" dirty="0"/>
              <a:t>совместный</a:t>
            </a:r>
            <a:r>
              <a:rPr sz="2000" spc="10" dirty="0"/>
              <a:t> </a:t>
            </a:r>
            <a:r>
              <a:rPr sz="2000" spc="-5" dirty="0"/>
              <a:t>поиск</a:t>
            </a:r>
            <a:r>
              <a:rPr sz="2000" spc="5" dirty="0"/>
              <a:t> </a:t>
            </a:r>
            <a:r>
              <a:rPr sz="2000" dirty="0"/>
              <a:t>решения </a:t>
            </a:r>
            <a:r>
              <a:rPr sz="2000" spc="-385" dirty="0"/>
              <a:t> </a:t>
            </a:r>
            <a:r>
              <a:rPr sz="2000" spc="-5" dirty="0"/>
              <a:t>педагогической</a:t>
            </a:r>
            <a:r>
              <a:rPr sz="2000" spc="-20" dirty="0"/>
              <a:t> </a:t>
            </a:r>
            <a:r>
              <a:rPr sz="2000" spc="-5" dirty="0"/>
              <a:t>задачи.</a:t>
            </a:r>
            <a:endParaRPr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1829" y="357327"/>
            <a:ext cx="7186295" cy="1576072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90"/>
              </a:spcBef>
            </a:pPr>
            <a:r>
              <a:rPr sz="3600" spc="125" dirty="0"/>
              <a:t>ПОЗИЦИЯ</a:t>
            </a:r>
            <a:r>
              <a:rPr sz="3600" spc="260" dirty="0"/>
              <a:t> </a:t>
            </a:r>
            <a:r>
              <a:rPr sz="3600" spc="125" dirty="0"/>
              <a:t>АВТОРА </a:t>
            </a:r>
            <a:r>
              <a:rPr sz="3600" spc="130" dirty="0"/>
              <a:t> </a:t>
            </a:r>
            <a:r>
              <a:rPr sz="3600" spc="135" dirty="0"/>
              <a:t>ПЕДАГОГИЧЕСКОГО</a:t>
            </a:r>
            <a:r>
              <a:rPr sz="3600" spc="260" dirty="0"/>
              <a:t> </a:t>
            </a:r>
            <a:r>
              <a:rPr sz="3600" spc="135" dirty="0"/>
              <a:t>МАСТЕР-КЛАССА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541828" y="1983106"/>
            <a:ext cx="7453630" cy="299783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indent="-228600">
              <a:spcBef>
                <a:spcPts val="385"/>
              </a:spcBef>
              <a:buClr>
                <a:srgbClr val="12007B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dirty="0">
                <a:latin typeface="Corbel"/>
                <a:cs typeface="Corbel"/>
              </a:rPr>
              <a:t>это,</a:t>
            </a:r>
            <a:r>
              <a:rPr sz="2400" spc="-1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прежде</a:t>
            </a:r>
            <a:r>
              <a:rPr sz="2400" spc="1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всего,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spc="-15" dirty="0">
                <a:latin typeface="Corbel"/>
                <a:cs typeface="Corbel"/>
              </a:rPr>
              <a:t>позиция</a:t>
            </a:r>
            <a:r>
              <a:rPr sz="2400" spc="-10" dirty="0">
                <a:latin typeface="Corbel"/>
                <a:cs typeface="Corbel"/>
              </a:rPr>
              <a:t> </a:t>
            </a:r>
            <a:r>
              <a:rPr sz="2400" b="1" spc="-30" dirty="0">
                <a:latin typeface="Corbel"/>
                <a:cs typeface="Corbel"/>
              </a:rPr>
              <a:t>консультанта</a:t>
            </a:r>
            <a:r>
              <a:rPr sz="2400" b="1" spc="-2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и</a:t>
            </a:r>
            <a:endParaRPr sz="2400">
              <a:latin typeface="Corbel"/>
              <a:cs typeface="Corbel"/>
            </a:endParaRPr>
          </a:p>
          <a:p>
            <a:pPr marL="241300" marR="217804">
              <a:lnSpc>
                <a:spcPct val="110000"/>
              </a:lnSpc>
            </a:pPr>
            <a:r>
              <a:rPr sz="2400" b="1" spc="-10" dirty="0">
                <a:latin typeface="Corbel"/>
                <a:cs typeface="Corbel"/>
              </a:rPr>
              <a:t>советчика, </a:t>
            </a:r>
            <a:r>
              <a:rPr sz="2400" spc="-5" dirty="0">
                <a:latin typeface="Corbel"/>
                <a:cs typeface="Corbel"/>
              </a:rPr>
              <a:t>помогающего организовать учебную или </a:t>
            </a:r>
            <a:r>
              <a:rPr sz="2400" spc="-47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воспитательную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spc="-15" dirty="0">
                <a:latin typeface="Corbel"/>
                <a:cs typeface="Corbel"/>
              </a:rPr>
              <a:t>работу,</a:t>
            </a:r>
            <a:r>
              <a:rPr sz="2400" spc="-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осмыслить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инновационные</a:t>
            </a:r>
            <a:endParaRPr sz="2400">
              <a:latin typeface="Corbel"/>
              <a:cs typeface="Corbel"/>
            </a:endParaRPr>
          </a:p>
          <a:p>
            <a:pPr marL="241300">
              <a:spcBef>
                <a:spcPts val="290"/>
              </a:spcBef>
            </a:pPr>
            <a:r>
              <a:rPr sz="2400" spc="-5" dirty="0">
                <a:latin typeface="Corbel"/>
                <a:cs typeface="Corbel"/>
              </a:rPr>
              <a:t>способы</a:t>
            </a:r>
            <a:r>
              <a:rPr sz="2400" spc="-35" dirty="0">
                <a:latin typeface="Corbel"/>
                <a:cs typeface="Corbel"/>
              </a:rPr>
              <a:t> </a:t>
            </a:r>
            <a:r>
              <a:rPr sz="2400" spc="-15" dirty="0">
                <a:latin typeface="Corbel"/>
                <a:cs typeface="Corbel"/>
              </a:rPr>
              <a:t>деятельности.</a:t>
            </a:r>
            <a:endParaRPr sz="2400">
              <a:latin typeface="Corbel"/>
              <a:cs typeface="Corbel"/>
            </a:endParaRPr>
          </a:p>
          <a:p>
            <a:pPr marL="241300" marR="5080" indent="-228600">
              <a:lnSpc>
                <a:spcPct val="110100"/>
              </a:lnSpc>
              <a:spcBef>
                <a:spcPts val="645"/>
              </a:spcBef>
              <a:buClr>
                <a:srgbClr val="12007B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dirty="0">
                <a:latin typeface="Corbel"/>
                <a:cs typeface="Corbel"/>
              </a:rPr>
              <a:t>Мастер</a:t>
            </a:r>
            <a:r>
              <a:rPr sz="2400" spc="-15" dirty="0">
                <a:latin typeface="Corbel"/>
                <a:cs typeface="Corbel"/>
              </a:rPr>
              <a:t> рассказывает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и, </a:t>
            </a:r>
            <a:r>
              <a:rPr sz="2400" dirty="0">
                <a:latin typeface="Corbel"/>
                <a:cs typeface="Corbel"/>
              </a:rPr>
              <a:t>что</a:t>
            </a:r>
            <a:r>
              <a:rPr sz="2400" spc="-10" dirty="0">
                <a:latin typeface="Corbel"/>
                <a:cs typeface="Corbel"/>
              </a:rPr>
              <a:t> </a:t>
            </a:r>
            <a:r>
              <a:rPr sz="2800" spc="-10" dirty="0">
                <a:latin typeface="Corbel"/>
                <a:cs typeface="Corbel"/>
              </a:rPr>
              <a:t>очень</a:t>
            </a:r>
            <a:r>
              <a:rPr sz="2800" spc="-8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важно, </a:t>
            </a:r>
            <a:r>
              <a:rPr sz="2400" spc="-20" dirty="0">
                <a:latin typeface="Corbel"/>
                <a:cs typeface="Corbel"/>
              </a:rPr>
              <a:t>показывает, </a:t>
            </a:r>
            <a:r>
              <a:rPr sz="2400" spc="-46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как он </a:t>
            </a:r>
            <a:r>
              <a:rPr sz="2400" spc="-10" dirty="0">
                <a:latin typeface="Corbel"/>
                <a:cs typeface="Corbel"/>
              </a:rPr>
              <a:t>применяет </a:t>
            </a:r>
            <a:r>
              <a:rPr sz="2400" dirty="0">
                <a:latin typeface="Corbel"/>
                <a:cs typeface="Corbel"/>
              </a:rPr>
              <a:t>на </a:t>
            </a:r>
            <a:r>
              <a:rPr sz="2400" spc="-10" dirty="0">
                <a:latin typeface="Corbel"/>
                <a:cs typeface="Corbel"/>
              </a:rPr>
              <a:t>практике </a:t>
            </a:r>
            <a:r>
              <a:rPr sz="2400" spc="-5" dirty="0">
                <a:latin typeface="Corbel"/>
                <a:cs typeface="Corbel"/>
              </a:rPr>
              <a:t>новую </a:t>
            </a:r>
            <a:r>
              <a:rPr sz="2400" spc="-10" dirty="0">
                <a:latin typeface="Corbel"/>
                <a:cs typeface="Corbel"/>
              </a:rPr>
              <a:t>технологию </a:t>
            </a:r>
            <a:r>
              <a:rPr sz="2400" spc="-5" dirty="0">
                <a:latin typeface="Corbel"/>
                <a:cs typeface="Corbel"/>
              </a:rPr>
              <a:t>или </a:t>
            </a:r>
            <a:r>
              <a:rPr sz="2400" dirty="0">
                <a:latin typeface="Corbel"/>
                <a:cs typeface="Corbel"/>
              </a:rPr>
              <a:t> </a:t>
            </a:r>
            <a:r>
              <a:rPr sz="2400" spc="-30" dirty="0">
                <a:latin typeface="Corbel"/>
                <a:cs typeface="Corbel"/>
              </a:rPr>
              <a:t>метод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и</a:t>
            </a:r>
            <a:r>
              <a:rPr sz="2400" spc="-5" dirty="0">
                <a:latin typeface="Corbel"/>
                <a:cs typeface="Corbel"/>
              </a:rPr>
              <a:t> </a:t>
            </a:r>
            <a:r>
              <a:rPr sz="2400" spc="-15" dirty="0">
                <a:latin typeface="Corbel"/>
                <a:cs typeface="Corbel"/>
              </a:rPr>
              <a:t>какова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spc="-20" dirty="0">
                <a:latin typeface="Corbel"/>
                <a:cs typeface="Corbel"/>
              </a:rPr>
              <a:t>результативность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его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работы.</a:t>
            </a:r>
            <a:endParaRPr sz="2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</TotalTime>
  <Words>1799</Words>
  <Application>Microsoft Office PowerPoint</Application>
  <PresentationFormat>Широкоэкранный</PresentationFormat>
  <Paragraphs>169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Arial MT</vt:lpstr>
      <vt:lpstr>Calibri</vt:lpstr>
      <vt:lpstr>Corbel</vt:lpstr>
      <vt:lpstr>Georgia</vt:lpstr>
      <vt:lpstr>Times New Roman</vt:lpstr>
      <vt:lpstr>Office Theme</vt:lpstr>
      <vt:lpstr>Мастер-класс как показатель профессионального мастерства педагога дополнительного образования</vt:lpstr>
      <vt:lpstr>Презентация PowerPoint</vt:lpstr>
      <vt:lpstr>Презентация PowerPoint</vt:lpstr>
      <vt:lpstr>ОПРЕДЕЛЕНИЯ</vt:lpstr>
      <vt:lpstr>ЦЕЛИ МАСТЕР-КЛАССА</vt:lpstr>
      <vt:lpstr>ОБОБЩЁННАЯ СТРУКТУРА МАСТЕР-КЛАССА</vt:lpstr>
      <vt:lpstr>МАСТЕР–КЛАСС КАК ОСОБЫЙ ЖАНР …</vt:lpstr>
      <vt:lpstr>ОСОБЕННОСТИ ПЕДАГОГИЧЕСКОГО МАСТЕР-КЛАССА</vt:lpstr>
      <vt:lpstr>ПОЗИЦИЯ АВТОРА  ПЕДАГОГИЧЕСКОГО МАСТЕР-КЛАССА</vt:lpstr>
      <vt:lpstr>ЛИЧНЫЕ КАЧЕСТВА МАСТЕРА, СПОСОБСТВУЮЩИЕ  ЭФФЕКТИВНОСТИ МАСТЕР-КЛАССА</vt:lpstr>
      <vt:lpstr>КРИТЕРИИ КАЧЕСТВА ПОДГОТОВКИ И ПРОВЕДЕНИЯ ПЕДАГОГИЧЕСКОГО МАСТЕР-КЛАССА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Админ</cp:lastModifiedBy>
  <cp:revision>6</cp:revision>
  <dcterms:created xsi:type="dcterms:W3CDTF">2023-12-13T02:48:53Z</dcterms:created>
  <dcterms:modified xsi:type="dcterms:W3CDTF">2023-12-13T05:28:45Z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2023-12-13T00:00:00Z</vt:filetime>
  </property>
</Properties>
</file>